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2192000" cy="6858000"/>
  <p:notesSz cx="6858000" cy="12192000"/>
  <p:embeddedFontLst>
    <p:embeddedFont>
      <p:font typeface="MiSans" charset="-122" pitchFamily="34"/>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3-d2nf5g98bjvh7rlivtbg.png">    </p:cNvPr>
          <p:cNvPicPr>
            <a:picLocks noChangeAspect="1"/>
          </p:cNvPicPr>
          <p:nvPr/>
        </p:nvPicPr>
        <p:blipFill>
          <a:blip r:embed="rId1"/>
          <a:stretch>
            <a:fillRect/>
          </a:stretch>
        </p:blipFill>
        <p:spPr>
          <a:xfrm>
            <a:off x="0" y="0"/>
            <a:ext cx="12297410" cy="6901815"/>
          </a:xfrm>
          <a:prstGeom prst="rect">
            <a:avLst/>
          </a:prstGeom>
        </p:spPr>
      </p:pic>
      <p:sp>
        <p:nvSpPr>
          <p:cNvPr id="3" name="Text 0"/>
          <p:cNvSpPr/>
          <p:nvPr/>
        </p:nvSpPr>
        <p:spPr>
          <a:xfrm>
            <a:off x="579755" y="1872615"/>
            <a:ext cx="8800465" cy="930910"/>
          </a:xfrm>
          <a:prstGeom prst="rect">
            <a:avLst/>
          </a:prstGeom>
          <a:noFill/>
          <a:ln/>
        </p:spPr>
        <p:txBody>
          <a:bodyPr wrap="square" lIns="91440" tIns="45720" rIns="91440" bIns="45720" rtlCol="0" anchor="t"/>
          <a:lstStyle/>
          <a:p>
            <a:pPr>
              <a:lnSpc>
                <a:spcPct val="100000"/>
              </a:lnSpc>
            </a:pPr>
            <a:r>
              <a:rPr lang="en-US" sz="6000" b="1" dirty="0">
                <a:solidFill>
                  <a:srgbClr val="FFFFFF"/>
                </a:solidFill>
                <a:latin typeface="MiSans" pitchFamily="34" charset="0"/>
                <a:ea typeface="MiSans" pitchFamily="34" charset="-122"/>
                <a:cs typeface="MiSans" pitchFamily="34" charset="-120"/>
              </a:rPr>
              <a:t>高效作业攻略</a:t>
            </a:r>
            <a:endParaRPr lang="en-US" sz="1600" dirty="0"/>
          </a:p>
        </p:txBody>
      </p:sp>
      <p:sp>
        <p:nvSpPr>
          <p:cNvPr id="4" name="Text 1"/>
          <p:cNvSpPr/>
          <p:nvPr/>
        </p:nvSpPr>
        <p:spPr>
          <a:xfrm>
            <a:off x="6712921" y="5678805"/>
            <a:ext cx="4710729" cy="1068784"/>
          </a:xfrm>
          <a:prstGeom prst="rect">
            <a:avLst/>
          </a:prstGeom>
          <a:noFill/>
          <a:ln/>
        </p:spPr>
        <p:txBody>
          <a:bodyPr wrap="square" lIns="91440" tIns="45720" rIns="91440" bIns="45720" rtlCol="0" anchor="t"/>
          <a:lstStyle/>
          <a:p>
            <a:pPr algn="r">
              <a:lnSpc>
                <a:spcPct val="100000"/>
              </a:lnSpc>
            </a:pPr>
            <a:r>
              <a:rPr lang="en-US" sz="1800" dirty="0">
                <a:solidFill>
                  <a:srgbClr val="FFFFFF"/>
                </a:solidFill>
                <a:latin typeface="Arial" pitchFamily="34" charset="0"/>
                <a:ea typeface="Arial" pitchFamily="34" charset="-122"/>
                <a:cs typeface="Arial" pitchFamily="34" charset="-120"/>
              </a:rPr>
              <a:t>TURSUNPULATOV NURMUHAMMAD</a:t>
            </a:r>
            <a:endParaRPr lang="en-US" sz="1600" dirty="0"/>
          </a:p>
        </p:txBody>
      </p:sp>
      <p:sp>
        <p:nvSpPr>
          <p:cNvPr id="5" name="Text 2"/>
          <p:cNvSpPr/>
          <p:nvPr/>
        </p:nvSpPr>
        <p:spPr>
          <a:xfrm>
            <a:off x="9660255" y="6047105"/>
            <a:ext cx="1763395" cy="245666"/>
          </a:xfrm>
          <a:prstGeom prst="rect">
            <a:avLst/>
          </a:prstGeom>
          <a:noFill/>
          <a:ln/>
        </p:spPr>
        <p:txBody>
          <a:bodyPr wrap="square" lIns="91440" tIns="45720" rIns="91440" bIns="45720" rtlCol="0" anchor="t">
            <a:spAutoFit/>
          </a:bodyPr>
          <a:lstStyle/>
          <a:p>
            <a:pPr algn="r">
              <a:lnSpc>
                <a:spcPct val="100000"/>
              </a:lnSpc>
            </a:pPr>
            <a:r>
              <a:rPr lang="en-US" sz="1800" dirty="0">
                <a:solidFill>
                  <a:srgbClr val="FFFFFF"/>
                </a:solidFill>
                <a:latin typeface="Arial" pitchFamily="34" charset="0"/>
                <a:ea typeface="Arial" pitchFamily="34" charset="-122"/>
                <a:cs typeface="Arial" pitchFamily="34" charset="-120"/>
              </a:rPr>
              <a:t>2025380259</a:t>
            </a:r>
            <a:endParaRPr lang="en-US" sz="1600" dirty="0"/>
          </a:p>
        </p:txBody>
      </p:sp>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a:lnSpc>
                <a:spcPct val="120000"/>
              </a:lnSpc>
            </a:pPr>
            <a:r>
              <a:rPr lang="en-US" sz="3200" dirty="0">
                <a:solidFill>
                  <a:srgbClr val="FFFFFF"/>
                </a:solidFill>
                <a:latin typeface="MiSans" pitchFamily="34" charset="0"/>
                <a:ea typeface="MiSans" pitchFamily="34" charset="-122"/>
                <a:cs typeface="MiSans" pitchFamily="34" charset="-120"/>
              </a:rPr>
              <a:t>检查收尾</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nSpc>
                <a:spcPct val="100000"/>
              </a:lnSpc>
            </a:pPr>
            <a:r>
              <a:rPr lang="en-US" sz="9600" dirty="0">
                <a:solidFill>
                  <a:srgbClr val="FFFFFF"/>
                </a:solidFill>
                <a:latin typeface="MiSans" pitchFamily="34" charset="0"/>
                <a:ea typeface="MiSans" pitchFamily="34" charset="-122"/>
                <a:cs typeface="MiSans" pitchFamily="34" charset="-120"/>
              </a:rPr>
              <a:t>03</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12192635" cy="6880860"/>
          </a:xfrm>
          <a:prstGeom prst="rect">
            <a:avLst/>
          </a:prstGeom>
          <a:gradFill rotWithShape="1" flip="none">
            <a:gsLst>
              <a:gs pos="0">
                <a:srgbClr val="000000"/>
              </a:gs>
              <a:gs pos="100000">
                <a:srgbClr val="262626"/>
              </a:gs>
            </a:gsLst>
            <a:lin ang="5400000" scaled="1"/>
          </a:gradFill>
          <a:ln/>
        </p:spPr>
      </p:sp>
      <p:sp>
        <p:nvSpPr>
          <p:cNvPr id="3" name="Text 1"/>
          <p:cNvSpPr/>
          <p:nvPr/>
        </p:nvSpPr>
        <p:spPr>
          <a:xfrm>
            <a:off x="0" y="0"/>
            <a:ext cx="12192635" cy="6880860"/>
          </a:xfrm>
          <a:prstGeom prst="rect">
            <a:avLst/>
          </a:prstGeom>
          <a:noFill/>
          <a:ln/>
        </p:spPr>
        <p:txBody>
          <a:bodyPr wrap="square" lIns="45720" tIns="91440" rIns="91440" bIns="45720" rtlCol="0" anchor="ctr"/>
          <a:lstStyle/>
          <a:p>
            <a:pPr>
              <a:lnSpc>
                <a:spcPct val="120000"/>
              </a:lnSpc>
            </a:pPr>
            <a:endParaRPr lang="en-US" sz="1600" dirty="0"/>
          </a:p>
        </p:txBody>
      </p:sp>
      <p:sp>
        <p:nvSpPr>
          <p:cNvPr id="4" name="Text 2"/>
          <p:cNvSpPr/>
          <p:nvPr/>
        </p:nvSpPr>
        <p:spPr>
          <a:xfrm>
            <a:off x="581025" y="1011555"/>
            <a:ext cx="10600055" cy="898525"/>
          </a:xfrm>
          <a:prstGeom prst="rect">
            <a:avLst/>
          </a:prstGeom>
          <a:noFill/>
          <a:ln/>
        </p:spPr>
        <p:txBody>
          <a:bodyPr wrap="square" lIns="91440" tIns="45720" rIns="91440" bIns="45720" rtlCol="0" anchor="t"/>
          <a:lstStyle/>
          <a:p>
            <a:pPr>
              <a:lnSpc>
                <a:spcPct val="120000"/>
              </a:lnSpc>
            </a:pPr>
            <a:r>
              <a:rPr lang="en-US" sz="3200" dirty="0">
                <a:solidFill>
                  <a:srgbClr val="FFFFFF"/>
                </a:solidFill>
                <a:latin typeface="MiSans" pitchFamily="34" charset="0"/>
                <a:ea typeface="MiSans" pitchFamily="34" charset="-122"/>
                <a:cs typeface="MiSans" pitchFamily="34" charset="-120"/>
              </a:rPr>
              <a:t>逆向验算保准确</a:t>
            </a:r>
            <a:endParaRPr lang="en-US" sz="1600" dirty="0"/>
          </a:p>
        </p:txBody>
      </p:sp>
      <p:sp>
        <p:nvSpPr>
          <p:cNvPr id="5" name="Shape 3"/>
          <p:cNvSpPr/>
          <p:nvPr/>
        </p:nvSpPr>
        <p:spPr>
          <a:xfrm>
            <a:off x="0" y="2195830"/>
            <a:ext cx="12212955" cy="5715"/>
          </a:xfrm>
          <a:prstGeom prst="line">
            <a:avLst/>
          </a:prstGeom>
          <a:noFill/>
          <a:ln w="19050">
            <a:solidFill>
              <a:srgbClr val="808080"/>
            </a:solidFill>
            <a:prstDash val="solid"/>
            <a:headEnd type="none"/>
            <a:tailEnd type="none"/>
          </a:ln>
        </p:spPr>
      </p:sp>
      <p:sp>
        <p:nvSpPr>
          <p:cNvPr id="6" name="Shape 4"/>
          <p:cNvSpPr/>
          <p:nvPr/>
        </p:nvSpPr>
        <p:spPr>
          <a:xfrm>
            <a:off x="0" y="2757805"/>
            <a:ext cx="12187555" cy="5715"/>
          </a:xfrm>
          <a:prstGeom prst="line">
            <a:avLst/>
          </a:prstGeom>
          <a:noFill/>
          <a:ln w="19050">
            <a:solidFill>
              <a:srgbClr val="808080"/>
            </a:solidFill>
            <a:prstDash val="solid"/>
            <a:headEnd type="none"/>
            <a:tailEnd type="none"/>
          </a:ln>
        </p:spPr>
      </p:sp>
      <p:sp>
        <p:nvSpPr>
          <p:cNvPr id="7" name="Shape 5"/>
          <p:cNvSpPr/>
          <p:nvPr/>
        </p:nvSpPr>
        <p:spPr>
          <a:xfrm>
            <a:off x="1235075" y="3355340"/>
            <a:ext cx="3540125" cy="3529330"/>
          </a:xfrm>
          <a:prstGeom prst="rect">
            <a:avLst/>
          </a:prstGeom>
          <a:solidFill>
            <a:srgbClr val="FFFFFF"/>
          </a:solidFill>
          <a:ln/>
        </p:spPr>
      </p:sp>
      <p:sp>
        <p:nvSpPr>
          <p:cNvPr id="8" name="Text 6"/>
          <p:cNvSpPr/>
          <p:nvPr/>
        </p:nvSpPr>
        <p:spPr>
          <a:xfrm>
            <a:off x="1235075" y="3355340"/>
            <a:ext cx="3540125" cy="352933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4829175" y="3355340"/>
            <a:ext cx="3579495" cy="3525520"/>
          </a:xfrm>
          <a:prstGeom prst="rect">
            <a:avLst/>
          </a:prstGeom>
          <a:solidFill>
            <a:srgbClr val="FFFFFF"/>
          </a:solidFill>
          <a:ln/>
        </p:spPr>
      </p:sp>
      <p:sp>
        <p:nvSpPr>
          <p:cNvPr id="10" name="Text 8"/>
          <p:cNvSpPr/>
          <p:nvPr/>
        </p:nvSpPr>
        <p:spPr>
          <a:xfrm>
            <a:off x="4829175" y="3355340"/>
            <a:ext cx="3579495" cy="35255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8476615" y="3354705"/>
            <a:ext cx="3715385" cy="3536315"/>
          </a:xfrm>
          <a:prstGeom prst="rect">
            <a:avLst/>
          </a:prstGeom>
          <a:solidFill>
            <a:srgbClr val="FFFFFF"/>
          </a:solidFill>
          <a:ln w="12700">
            <a:solidFill>
              <a:srgbClr val="BFBFBF"/>
            </a:solidFill>
            <a:prstDash val="solid"/>
          </a:ln>
        </p:spPr>
      </p:sp>
      <p:sp>
        <p:nvSpPr>
          <p:cNvPr id="12" name="Text 10"/>
          <p:cNvSpPr/>
          <p:nvPr/>
        </p:nvSpPr>
        <p:spPr>
          <a:xfrm>
            <a:off x="8476615" y="3354705"/>
            <a:ext cx="3715385" cy="353631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0" y="0"/>
            <a:ext cx="12194540" cy="585470"/>
          </a:xfrm>
          <a:prstGeom prst="rect">
            <a:avLst/>
          </a:prstGeom>
          <a:solidFill>
            <a:srgbClr val="FFFFFF"/>
          </a:solidFill>
          <a:ln/>
        </p:spPr>
      </p:sp>
      <p:sp>
        <p:nvSpPr>
          <p:cNvPr id="14" name="Text 12"/>
          <p:cNvSpPr/>
          <p:nvPr/>
        </p:nvSpPr>
        <p:spPr>
          <a:xfrm>
            <a:off x="0" y="0"/>
            <a:ext cx="12194540" cy="58547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1442065" y="314960"/>
            <a:ext cx="98425" cy="98425"/>
          </a:xfrm>
          <a:prstGeom prst="ellipse">
            <a:avLst/>
          </a:prstGeom>
          <a:solidFill>
            <a:srgbClr val="000000"/>
          </a:solidFill>
          <a:ln/>
        </p:spPr>
      </p:sp>
      <p:sp>
        <p:nvSpPr>
          <p:cNvPr id="16" name="Text 14"/>
          <p:cNvSpPr/>
          <p:nvPr/>
        </p:nvSpPr>
        <p:spPr>
          <a:xfrm>
            <a:off x="11442065" y="314960"/>
            <a:ext cx="98425" cy="9842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11600815" y="314960"/>
            <a:ext cx="98425" cy="98425"/>
          </a:xfrm>
          <a:prstGeom prst="ellipse">
            <a:avLst/>
          </a:prstGeom>
          <a:solidFill>
            <a:srgbClr val="000000"/>
          </a:solidFill>
          <a:ln/>
        </p:spPr>
      </p:sp>
      <p:sp>
        <p:nvSpPr>
          <p:cNvPr id="18" name="Text 16"/>
          <p:cNvSpPr/>
          <p:nvPr/>
        </p:nvSpPr>
        <p:spPr>
          <a:xfrm>
            <a:off x="11600815" y="314960"/>
            <a:ext cx="98425" cy="9842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11760200" y="314960"/>
            <a:ext cx="98425" cy="98425"/>
          </a:xfrm>
          <a:prstGeom prst="ellipse">
            <a:avLst/>
          </a:prstGeom>
          <a:solidFill>
            <a:srgbClr val="000000"/>
          </a:solidFill>
          <a:ln/>
        </p:spPr>
      </p:sp>
      <p:sp>
        <p:nvSpPr>
          <p:cNvPr id="20" name="Text 18"/>
          <p:cNvSpPr/>
          <p:nvPr/>
        </p:nvSpPr>
        <p:spPr>
          <a:xfrm>
            <a:off x="11760200" y="314960"/>
            <a:ext cx="98425" cy="98425"/>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8-27-19:57:59-d2nf5hp8bjvh7rlivu1g.png">    </p:cNvPr>
          <p:cNvPicPr>
            <a:picLocks noChangeAspect="1"/>
          </p:cNvPicPr>
          <p:nvPr/>
        </p:nvPicPr>
        <p:blipFill>
          <a:blip r:embed="rId1"/>
          <a:stretch>
            <a:fillRect/>
          </a:stretch>
        </p:blipFill>
        <p:spPr>
          <a:xfrm>
            <a:off x="-13970" y="3348990"/>
            <a:ext cx="1195070" cy="3529330"/>
          </a:xfrm>
          <a:prstGeom prst="rect">
            <a:avLst/>
          </a:prstGeom>
        </p:spPr>
      </p:pic>
      <p:sp>
        <p:nvSpPr>
          <p:cNvPr id="22" name="Text 19"/>
          <p:cNvSpPr/>
          <p:nvPr/>
        </p:nvSpPr>
        <p:spPr>
          <a:xfrm>
            <a:off x="1539875" y="3811905"/>
            <a:ext cx="2917825" cy="371475"/>
          </a:xfrm>
          <a:prstGeom prst="rect">
            <a:avLst/>
          </a:prstGeom>
          <a:noFill/>
          <a:ln/>
        </p:spPr>
        <p:txBody>
          <a:bodyPr wrap="square" lIns="91440" tIns="45720" rIns="91440" bIns="45720" rtlCol="0" anchor="ctr"/>
          <a:lstStyle/>
          <a:p>
            <a:pPr>
              <a:lnSpc>
                <a:spcPct val="120000"/>
              </a:lnSpc>
            </a:pPr>
            <a:r>
              <a:rPr lang="en-US" sz="1800" b="1" dirty="0">
                <a:solidFill>
                  <a:srgbClr val="000000"/>
                </a:solidFill>
                <a:latin typeface="MiSans" pitchFamily="34" charset="0"/>
                <a:ea typeface="MiSans" pitchFamily="34" charset="-122"/>
                <a:cs typeface="MiSans" pitchFamily="34" charset="-120"/>
              </a:rPr>
              <a:t>数学验算</a:t>
            </a:r>
            <a:endParaRPr lang="en-US" sz="1600" dirty="0"/>
          </a:p>
        </p:txBody>
      </p:sp>
      <p:sp>
        <p:nvSpPr>
          <p:cNvPr id="23" name="Text 20"/>
          <p:cNvSpPr/>
          <p:nvPr/>
        </p:nvSpPr>
        <p:spPr>
          <a:xfrm>
            <a:off x="1512570" y="4481830"/>
            <a:ext cx="3126105" cy="51196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数学代入答案反推，确保计算无误，避免低级错误导致失分。</a:t>
            </a:r>
            <a:endParaRPr lang="en-US" sz="1600" dirty="0"/>
          </a:p>
        </p:txBody>
      </p:sp>
      <p:sp>
        <p:nvSpPr>
          <p:cNvPr id="24" name="Text 21"/>
          <p:cNvSpPr/>
          <p:nvPr/>
        </p:nvSpPr>
        <p:spPr>
          <a:xfrm>
            <a:off x="5158105" y="3811905"/>
            <a:ext cx="2917825" cy="371475"/>
          </a:xfrm>
          <a:prstGeom prst="rect">
            <a:avLst/>
          </a:prstGeom>
          <a:noFill/>
          <a:ln/>
        </p:spPr>
        <p:txBody>
          <a:bodyPr wrap="square" lIns="91440" tIns="45720" rIns="91440" bIns="45720" rtlCol="0" anchor="ctr"/>
          <a:lstStyle/>
          <a:p>
            <a:pPr>
              <a:lnSpc>
                <a:spcPct val="120000"/>
              </a:lnSpc>
            </a:pPr>
            <a:r>
              <a:rPr lang="en-US" sz="1800" b="1" dirty="0">
                <a:solidFill>
                  <a:srgbClr val="000000"/>
                </a:solidFill>
                <a:latin typeface="MiSans" pitchFamily="34" charset="0"/>
                <a:ea typeface="MiSans" pitchFamily="34" charset="-122"/>
                <a:cs typeface="MiSans" pitchFamily="34" charset="-120"/>
              </a:rPr>
              <a:t>语文检查</a:t>
            </a:r>
            <a:endParaRPr lang="en-US" sz="1600" dirty="0"/>
          </a:p>
        </p:txBody>
      </p:sp>
      <p:sp>
        <p:nvSpPr>
          <p:cNvPr id="25" name="Text 22"/>
          <p:cNvSpPr/>
          <p:nvPr/>
        </p:nvSpPr>
        <p:spPr>
          <a:xfrm>
            <a:off x="5148580" y="4481830"/>
            <a:ext cx="3126105" cy="51196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语文朗读检查语病，用红笔标改，确保语言表达准确流畅。</a:t>
            </a:r>
            <a:endParaRPr lang="en-US" sz="1600" dirty="0"/>
          </a:p>
        </p:txBody>
      </p:sp>
      <p:sp>
        <p:nvSpPr>
          <p:cNvPr id="26" name="Text 23"/>
          <p:cNvSpPr/>
          <p:nvPr/>
        </p:nvSpPr>
        <p:spPr>
          <a:xfrm>
            <a:off x="8823960" y="3811905"/>
            <a:ext cx="2917825" cy="371475"/>
          </a:xfrm>
          <a:prstGeom prst="rect">
            <a:avLst/>
          </a:prstGeom>
          <a:noFill/>
          <a:ln/>
        </p:spPr>
        <p:txBody>
          <a:bodyPr wrap="square" lIns="91440" tIns="45720" rIns="91440" bIns="45720" rtlCol="0" anchor="ctr"/>
          <a:lstStyle/>
          <a:p>
            <a:pPr>
              <a:lnSpc>
                <a:spcPct val="120000"/>
              </a:lnSpc>
            </a:pPr>
            <a:r>
              <a:rPr lang="en-US" sz="1800" b="1" dirty="0">
                <a:solidFill>
                  <a:srgbClr val="000000"/>
                </a:solidFill>
                <a:latin typeface="MiSans" pitchFamily="34" charset="0"/>
                <a:ea typeface="MiSans" pitchFamily="34" charset="-122"/>
                <a:cs typeface="MiSans" pitchFamily="34" charset="-120"/>
              </a:rPr>
              <a:t>英语对照</a:t>
            </a:r>
            <a:endParaRPr lang="en-US" sz="1600" dirty="0"/>
          </a:p>
        </p:txBody>
      </p:sp>
      <p:sp>
        <p:nvSpPr>
          <p:cNvPr id="27" name="Text 24"/>
          <p:cNvSpPr/>
          <p:nvPr/>
        </p:nvSpPr>
        <p:spPr>
          <a:xfrm>
            <a:off x="8814435" y="4481830"/>
            <a:ext cx="3126105" cy="51196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英语回译对照原文，检查语法和词汇使用是否正确，提升语言能力。</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3335" y="0"/>
            <a:ext cx="12205335" cy="178435"/>
          </a:xfrm>
          <a:prstGeom prst="rect">
            <a:avLst/>
          </a:prstGeom>
          <a:solidFill>
            <a:srgbClr val="101010"/>
          </a:solidFill>
          <a:ln/>
        </p:spPr>
      </p:sp>
      <p:sp>
        <p:nvSpPr>
          <p:cNvPr id="3" name="Text 1"/>
          <p:cNvSpPr/>
          <p:nvPr/>
        </p:nvSpPr>
        <p:spPr>
          <a:xfrm>
            <a:off x="-13335" y="0"/>
            <a:ext cx="12205335" cy="1784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0" y="408940"/>
            <a:ext cx="0" cy="0"/>
          </a:xfrm>
          <a:prstGeom prst="line">
            <a:avLst/>
          </a:prstGeom>
          <a:noFill/>
          <a:ln w="19050">
            <a:solidFill>
              <a:srgbClr val="808080"/>
            </a:solidFill>
            <a:prstDash val="solid"/>
            <a:headEnd type="none"/>
            <a:tailEnd type="none"/>
          </a:ln>
        </p:spPr>
      </p:sp>
      <p:sp>
        <p:nvSpPr>
          <p:cNvPr id="5" name="Shape 3"/>
          <p:cNvSpPr/>
          <p:nvPr/>
        </p:nvSpPr>
        <p:spPr>
          <a:xfrm>
            <a:off x="403225" y="2181860"/>
            <a:ext cx="7212965" cy="4517390"/>
          </a:xfrm>
          <a:prstGeom prst="rect">
            <a:avLst/>
          </a:prstGeom>
          <a:solidFill>
            <a:srgbClr val="101010"/>
          </a:solidFill>
          <a:ln/>
        </p:spPr>
      </p:sp>
      <p:sp>
        <p:nvSpPr>
          <p:cNvPr id="6" name="Text 4"/>
          <p:cNvSpPr/>
          <p:nvPr/>
        </p:nvSpPr>
        <p:spPr>
          <a:xfrm>
            <a:off x="403225" y="2181860"/>
            <a:ext cx="7212965" cy="4517390"/>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5"/>
          <p:cNvSpPr/>
          <p:nvPr/>
        </p:nvSpPr>
        <p:spPr>
          <a:xfrm>
            <a:off x="859155" y="963930"/>
            <a:ext cx="4698365" cy="898525"/>
          </a:xfrm>
          <a:prstGeom prst="rect">
            <a:avLst/>
          </a:prstGeom>
          <a:noFill/>
          <a:ln/>
        </p:spPr>
        <p:txBody>
          <a:bodyPr wrap="square" lIns="91440" tIns="45720" rIns="91440" bIns="45720" rtlCol="0" anchor="t"/>
          <a:lstStyle/>
          <a:p>
            <a:pPr>
              <a:lnSpc>
                <a:spcPct val="120000"/>
              </a:lnSpc>
            </a:pPr>
            <a:r>
              <a:rPr lang="en-US" sz="3200" dirty="0">
                <a:solidFill>
                  <a:srgbClr val="000000"/>
                </a:solidFill>
                <a:latin typeface="MiSans" pitchFamily="34" charset="0"/>
                <a:ea typeface="MiSans" pitchFamily="34" charset="-122"/>
                <a:cs typeface="MiSans" pitchFamily="34" charset="-120"/>
              </a:rPr>
              <a:t>归档错题明早复习</a:t>
            </a:r>
            <a:endParaRPr lang="en-US" sz="1600" dirty="0"/>
          </a:p>
        </p:txBody>
      </p:sp>
      <p:sp>
        <p:nvSpPr>
          <p:cNvPr id="8" name="Shape 6"/>
          <p:cNvSpPr/>
          <p:nvPr/>
        </p:nvSpPr>
        <p:spPr>
          <a:xfrm>
            <a:off x="407670" y="1819275"/>
            <a:ext cx="7206615" cy="370840"/>
          </a:xfrm>
          <a:prstGeom prst="rect">
            <a:avLst/>
          </a:prstGeom>
          <a:gradFill rotWithShape="1" flip="none">
            <a:gsLst>
              <a:gs pos="0">
                <a:srgbClr val="B3C4BE"/>
              </a:gs>
              <a:gs pos="100000">
                <a:srgbClr val="FFFFFF"/>
              </a:gs>
            </a:gsLst>
            <a:lin ang="3600000" scaled="1"/>
          </a:gradFill>
          <a:ln/>
        </p:spPr>
      </p:sp>
      <p:sp>
        <p:nvSpPr>
          <p:cNvPr id="9" name="Text 7"/>
          <p:cNvSpPr/>
          <p:nvPr/>
        </p:nvSpPr>
        <p:spPr>
          <a:xfrm>
            <a:off x="407670" y="1819275"/>
            <a:ext cx="7206615" cy="37084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flipV="1">
            <a:off x="-5715" y="748030"/>
            <a:ext cx="7619365" cy="3810"/>
          </a:xfrm>
          <a:prstGeom prst="line">
            <a:avLst/>
          </a:prstGeom>
          <a:noFill/>
          <a:ln w="19050">
            <a:solidFill>
              <a:srgbClr val="808080"/>
            </a:solidFill>
            <a:prstDash val="solid"/>
            <a:headEnd type="none"/>
            <a:tailEnd type="none"/>
          </a:ln>
        </p:spPr>
      </p:sp>
      <p:sp>
        <p:nvSpPr>
          <p:cNvPr id="11" name="Shape 9"/>
          <p:cNvSpPr/>
          <p:nvPr/>
        </p:nvSpPr>
        <p:spPr>
          <a:xfrm>
            <a:off x="7616825" y="5327015"/>
            <a:ext cx="4574540" cy="1531620"/>
          </a:xfrm>
          <a:prstGeom prst="rect">
            <a:avLst/>
          </a:prstGeom>
          <a:solidFill>
            <a:srgbClr val="FFFFFF"/>
          </a:solidFill>
          <a:ln/>
        </p:spPr>
      </p:sp>
      <p:sp>
        <p:nvSpPr>
          <p:cNvPr id="12" name="Text 10"/>
          <p:cNvSpPr/>
          <p:nvPr/>
        </p:nvSpPr>
        <p:spPr>
          <a:xfrm>
            <a:off x="7616825" y="5327015"/>
            <a:ext cx="4574540" cy="153162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03225" y="759460"/>
            <a:ext cx="0" cy="6112510"/>
          </a:xfrm>
          <a:prstGeom prst="line">
            <a:avLst/>
          </a:prstGeom>
          <a:noFill/>
          <a:ln w="19050">
            <a:solidFill>
              <a:srgbClr val="000000"/>
            </a:solidFill>
            <a:prstDash val="solid"/>
            <a:headEnd type="none"/>
            <a:tailEnd type="none"/>
          </a:ln>
        </p:spPr>
      </p:sp>
      <p:sp>
        <p:nvSpPr>
          <p:cNvPr id="14" name="Shape 12"/>
          <p:cNvSpPr/>
          <p:nvPr/>
        </p:nvSpPr>
        <p:spPr>
          <a:xfrm flipV="1">
            <a:off x="406400" y="6701155"/>
            <a:ext cx="7207250" cy="3175"/>
          </a:xfrm>
          <a:prstGeom prst="line">
            <a:avLst/>
          </a:prstGeom>
          <a:noFill/>
          <a:ln w="19050">
            <a:solidFill>
              <a:srgbClr val="808080"/>
            </a:solidFill>
            <a:prstDash val="solid"/>
            <a:headEnd type="none"/>
            <a:tailEnd type="none"/>
          </a:ln>
        </p:spPr>
      </p:sp>
      <p:sp>
        <p:nvSpPr>
          <p:cNvPr id="15" name="Shape 13"/>
          <p:cNvSpPr/>
          <p:nvPr/>
        </p:nvSpPr>
        <p:spPr>
          <a:xfrm>
            <a:off x="7616190" y="752475"/>
            <a:ext cx="0" cy="6119495"/>
          </a:xfrm>
          <a:prstGeom prst="line">
            <a:avLst/>
          </a:prstGeom>
          <a:noFill/>
          <a:ln w="19050">
            <a:solidFill>
              <a:srgbClr val="000000"/>
            </a:solidFill>
            <a:prstDash val="solid"/>
            <a:headEnd type="none"/>
            <a:tailEnd type="none"/>
          </a:ln>
        </p:spPr>
      </p:sp>
      <p:pic>
        <p:nvPicPr>
          <p:cNvPr id="16" name="Image 0" descr="https://kimi-img.moonshot.cn/pub/slides/slides_tmpl/image/25-08-27-19:57:57-d2nf5h98bjvh7rlivtn0.png">    </p:cNvPr>
          <p:cNvPicPr>
            <a:picLocks noChangeAspect="1"/>
          </p:cNvPicPr>
          <p:nvPr/>
        </p:nvPicPr>
        <p:blipFill>
          <a:blip r:embed="rId1"/>
          <a:srcRect l="-332" r="332" t="-2749" b="6287"/>
          <a:stretch/>
        </p:blipFill>
        <p:spPr>
          <a:xfrm>
            <a:off x="7607300" y="606425"/>
            <a:ext cx="4584065" cy="5280660"/>
          </a:xfrm>
          <a:prstGeom prst="rect">
            <a:avLst/>
          </a:prstGeom>
        </p:spPr>
      </p:pic>
      <p:pic>
        <p:nvPicPr>
          <p:cNvPr id="17" name="Image 1" descr="https://kimi-img.moonshot.cn/pub/slides/slides_tmpl/image/25-08-27-19:57:51-d2nf5fp8bjvh7rlivt30.png">    </p:cNvPr>
          <p:cNvPicPr>
            <a:picLocks noChangeAspect="1"/>
          </p:cNvPicPr>
          <p:nvPr/>
        </p:nvPicPr>
        <p:blipFill>
          <a:blip r:embed="rId2"/>
          <a:stretch>
            <a:fillRect/>
          </a:stretch>
        </p:blipFill>
        <p:spPr>
          <a:xfrm>
            <a:off x="669925" y="2647950"/>
            <a:ext cx="555625" cy="541020"/>
          </a:xfrm>
          <a:prstGeom prst="rect">
            <a:avLst/>
          </a:prstGeom>
        </p:spPr>
      </p:pic>
      <p:pic>
        <p:nvPicPr>
          <p:cNvPr id="18" name="Image 2" descr="https://kimi-img.moonshot.cn/pub/slides/slides_tmpl/image/25-08-27-19:57:51-d2nf5fp8bjvh7rlivt2g.png">    </p:cNvPr>
          <p:cNvPicPr>
            <a:picLocks noChangeAspect="1"/>
          </p:cNvPicPr>
          <p:nvPr/>
        </p:nvPicPr>
        <p:blipFill>
          <a:blip r:embed="rId3"/>
          <a:stretch>
            <a:fillRect/>
          </a:stretch>
        </p:blipFill>
        <p:spPr>
          <a:xfrm>
            <a:off x="666750" y="4658360"/>
            <a:ext cx="555625" cy="541020"/>
          </a:xfrm>
          <a:prstGeom prst="rect">
            <a:avLst/>
          </a:prstGeom>
        </p:spPr>
      </p:pic>
      <p:sp>
        <p:nvSpPr>
          <p:cNvPr id="19" name="Text 14"/>
          <p:cNvSpPr/>
          <p:nvPr/>
        </p:nvSpPr>
        <p:spPr>
          <a:xfrm>
            <a:off x="1307465" y="2669540"/>
            <a:ext cx="2358390" cy="371475"/>
          </a:xfrm>
          <a:prstGeom prst="rect">
            <a:avLst/>
          </a:prstGeom>
          <a:noFill/>
          <a:ln/>
        </p:spPr>
        <p:txBody>
          <a:bodyPr wrap="square" lIns="91440" tIns="45720" rIns="91440" bIns="45720" rtlCol="0" anchor="ctr"/>
          <a:lstStyle/>
          <a:p>
            <a:pPr>
              <a:lnSpc>
                <a:spcPct val="120000"/>
              </a:lnSpc>
            </a:pPr>
            <a:r>
              <a:rPr lang="en-US" sz="1800" b="1" dirty="0">
                <a:solidFill>
                  <a:srgbClr val="FFFFFF"/>
                </a:solidFill>
                <a:latin typeface="MiSans" pitchFamily="34" charset="0"/>
                <a:ea typeface="MiSans" pitchFamily="34" charset="-122"/>
                <a:cs typeface="MiSans" pitchFamily="34" charset="-120"/>
              </a:rPr>
              <a:t>错题整理</a:t>
            </a:r>
            <a:endParaRPr lang="en-US" sz="1600" dirty="0"/>
          </a:p>
        </p:txBody>
      </p:sp>
      <p:sp>
        <p:nvSpPr>
          <p:cNvPr id="20" name="Text 15"/>
          <p:cNvSpPr/>
          <p:nvPr/>
        </p:nvSpPr>
        <p:spPr>
          <a:xfrm>
            <a:off x="1316990" y="3259455"/>
            <a:ext cx="5767705" cy="255984"/>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收工前拍照或剪贴错题进电子本，写一句错因总结，便于后续复习。</a:t>
            </a:r>
            <a:endParaRPr lang="en-US" sz="1600" dirty="0"/>
          </a:p>
        </p:txBody>
      </p:sp>
      <p:sp>
        <p:nvSpPr>
          <p:cNvPr id="21" name="Text 16"/>
          <p:cNvSpPr/>
          <p:nvPr/>
        </p:nvSpPr>
        <p:spPr>
          <a:xfrm>
            <a:off x="1307465" y="4671060"/>
            <a:ext cx="2358390" cy="371475"/>
          </a:xfrm>
          <a:prstGeom prst="rect">
            <a:avLst/>
          </a:prstGeom>
          <a:noFill/>
          <a:ln/>
        </p:spPr>
        <p:txBody>
          <a:bodyPr wrap="square" lIns="91440" tIns="45720" rIns="91440" bIns="45720" rtlCol="0" anchor="ctr"/>
          <a:lstStyle/>
          <a:p>
            <a:pPr>
              <a:lnSpc>
                <a:spcPct val="120000"/>
              </a:lnSpc>
            </a:pPr>
            <a:r>
              <a:rPr lang="en-US" sz="1800" b="1" dirty="0">
                <a:solidFill>
                  <a:srgbClr val="FFFFFF"/>
                </a:solidFill>
                <a:latin typeface="MiSans" pitchFamily="34" charset="0"/>
                <a:ea typeface="MiSans" pitchFamily="34" charset="-122"/>
                <a:cs typeface="MiSans" pitchFamily="34" charset="-120"/>
              </a:rPr>
              <a:t>次日复习</a:t>
            </a:r>
            <a:endParaRPr lang="en-US" sz="1600" dirty="0"/>
          </a:p>
        </p:txBody>
      </p:sp>
      <p:sp>
        <p:nvSpPr>
          <p:cNvPr id="22" name="Text 17"/>
          <p:cNvSpPr/>
          <p:nvPr/>
        </p:nvSpPr>
        <p:spPr>
          <a:xfrm>
            <a:off x="1307465" y="5255895"/>
            <a:ext cx="5767705" cy="255984"/>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次日早读先翻错题，强化薄弱环节，避免重复错误。</a:t>
            </a:r>
            <a:endParaRPr lang="en-US" sz="1600" dirty="0"/>
          </a:p>
        </p:txBody>
      </p:sp>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a:lnSpc>
                <a:spcPct val="120000"/>
              </a:lnSpc>
            </a:pPr>
            <a:r>
              <a:rPr lang="en-US" sz="3200" dirty="0">
                <a:solidFill>
                  <a:srgbClr val="FFFFFF"/>
                </a:solidFill>
                <a:latin typeface="MiSans" pitchFamily="34" charset="0"/>
                <a:ea typeface="MiSans" pitchFamily="34" charset="-122"/>
                <a:cs typeface="MiSans" pitchFamily="34" charset="-120"/>
              </a:rPr>
              <a:t>习惯养成</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nSpc>
                <a:spcPct val="100000"/>
              </a:lnSpc>
            </a:pPr>
            <a:r>
              <a:rPr lang="en-US" sz="9600" dirty="0">
                <a:solidFill>
                  <a:srgbClr val="FFFFFF"/>
                </a:solidFill>
                <a:latin typeface="MiSans" pitchFamily="34" charset="0"/>
                <a:ea typeface="MiSans" pitchFamily="34" charset="-122"/>
                <a:cs typeface="MiSans" pitchFamily="34" charset="-120"/>
              </a:rPr>
              <a:t>04</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525" y="-18415"/>
            <a:ext cx="6024245" cy="6877050"/>
          </a:xfrm>
          <a:prstGeom prst="rect">
            <a:avLst/>
          </a:prstGeom>
          <a:solidFill>
            <a:srgbClr val="FFFFFF"/>
          </a:solidFill>
          <a:ln w="19050">
            <a:solidFill>
              <a:srgbClr val="000000"/>
            </a:solidFill>
            <a:prstDash val="solid"/>
          </a:ln>
        </p:spPr>
      </p:sp>
      <p:sp>
        <p:nvSpPr>
          <p:cNvPr id="3" name="Text 1"/>
          <p:cNvSpPr/>
          <p:nvPr/>
        </p:nvSpPr>
        <p:spPr>
          <a:xfrm>
            <a:off x="-9525" y="-18415"/>
            <a:ext cx="6024245" cy="68770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9525" y="0"/>
            <a:ext cx="6024245" cy="1533525"/>
          </a:xfrm>
          <a:prstGeom prst="rect">
            <a:avLst/>
          </a:prstGeom>
          <a:solidFill>
            <a:srgbClr val="FFFFFF"/>
          </a:solidFill>
          <a:ln w="19050">
            <a:solidFill>
              <a:srgbClr val="000000"/>
            </a:solidFill>
            <a:prstDash val="solid"/>
          </a:ln>
        </p:spPr>
      </p:sp>
      <p:sp>
        <p:nvSpPr>
          <p:cNvPr id="5" name="Text 3"/>
          <p:cNvSpPr/>
          <p:nvPr/>
        </p:nvSpPr>
        <p:spPr>
          <a:xfrm>
            <a:off x="-9525" y="0"/>
            <a:ext cx="6024245" cy="153352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014720" y="805180"/>
            <a:ext cx="6183630" cy="5247640"/>
          </a:xfrm>
          <a:prstGeom prst="rect">
            <a:avLst/>
          </a:prstGeom>
          <a:solidFill>
            <a:srgbClr val="0D0D0D"/>
          </a:solidFill>
          <a:ln/>
        </p:spPr>
      </p:sp>
      <p:sp>
        <p:nvSpPr>
          <p:cNvPr id="7" name="Text 5"/>
          <p:cNvSpPr/>
          <p:nvPr/>
        </p:nvSpPr>
        <p:spPr>
          <a:xfrm>
            <a:off x="6014720" y="805180"/>
            <a:ext cx="6183630" cy="524764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838835" y="414020"/>
            <a:ext cx="4588510" cy="706120"/>
          </a:xfrm>
          <a:prstGeom prst="rect">
            <a:avLst/>
          </a:prstGeom>
          <a:noFill/>
          <a:ln/>
        </p:spPr>
        <p:txBody>
          <a:bodyPr wrap="square" lIns="91440" tIns="45720" rIns="91440" bIns="45720" rtlCol="0" anchor="t"/>
          <a:lstStyle/>
          <a:p>
            <a:pPr>
              <a:lnSpc>
                <a:spcPct val="120000"/>
              </a:lnSpc>
            </a:pPr>
            <a:r>
              <a:rPr lang="en-US" sz="3200" dirty="0">
                <a:solidFill>
                  <a:srgbClr val="000000"/>
                </a:solidFill>
                <a:latin typeface="MiSans" pitchFamily="34" charset="0"/>
                <a:ea typeface="MiSans" pitchFamily="34" charset="-122"/>
                <a:cs typeface="MiSans" pitchFamily="34" charset="-120"/>
              </a:rPr>
              <a:t>每日复盘微升级</a:t>
            </a:r>
            <a:endParaRPr lang="en-US" sz="1600" dirty="0"/>
          </a:p>
        </p:txBody>
      </p:sp>
      <p:sp>
        <p:nvSpPr>
          <p:cNvPr id="9" name="Shape 7"/>
          <p:cNvSpPr/>
          <p:nvPr/>
        </p:nvSpPr>
        <p:spPr>
          <a:xfrm>
            <a:off x="0" y="6562725"/>
            <a:ext cx="9029065" cy="294640"/>
          </a:xfrm>
          <a:prstGeom prst="rect">
            <a:avLst/>
          </a:prstGeom>
          <a:gradFill rotWithShape="1" flip="none">
            <a:gsLst>
              <a:gs pos="0">
                <a:srgbClr val="000000"/>
              </a:gs>
              <a:gs pos="54000">
                <a:srgbClr val="131313">
                  <a:alpha val="96000"/>
                </a:srgbClr>
              </a:gs>
              <a:gs pos="100000">
                <a:srgbClr val="262626">
                  <a:alpha val="88000"/>
                </a:srgbClr>
              </a:gs>
            </a:gsLst>
            <a:lin ang="16800000" scaled="1"/>
          </a:gradFill>
          <a:ln/>
        </p:spPr>
      </p:sp>
      <p:sp>
        <p:nvSpPr>
          <p:cNvPr id="10" name="Text 8"/>
          <p:cNvSpPr/>
          <p:nvPr/>
        </p:nvSpPr>
        <p:spPr>
          <a:xfrm>
            <a:off x="0" y="6562725"/>
            <a:ext cx="9029065" cy="29464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0" y="-25400"/>
            <a:ext cx="12198985" cy="118110"/>
          </a:xfrm>
          <a:prstGeom prst="rect">
            <a:avLst/>
          </a:prstGeom>
          <a:gradFill rotWithShape="1" flip="none">
            <a:gsLst>
              <a:gs pos="0">
                <a:srgbClr val="000000"/>
              </a:gs>
              <a:gs pos="54000">
                <a:srgbClr val="131313">
                  <a:alpha val="96000"/>
                </a:srgbClr>
              </a:gs>
              <a:gs pos="100000">
                <a:srgbClr val="262626">
                  <a:alpha val="88000"/>
                </a:srgbClr>
              </a:gs>
            </a:gsLst>
            <a:lin ang="16800000" scaled="1"/>
          </a:gradFill>
          <a:ln/>
        </p:spPr>
      </p:sp>
      <p:sp>
        <p:nvSpPr>
          <p:cNvPr id="12" name="Text 10"/>
          <p:cNvSpPr/>
          <p:nvPr/>
        </p:nvSpPr>
        <p:spPr>
          <a:xfrm>
            <a:off x="0" y="-25400"/>
            <a:ext cx="12198985" cy="11811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0" y="1237615"/>
            <a:ext cx="6014085" cy="294640"/>
          </a:xfrm>
          <a:prstGeom prst="rect">
            <a:avLst/>
          </a:prstGeom>
          <a:gradFill rotWithShape="1" flip="none">
            <a:gsLst>
              <a:gs pos="0">
                <a:srgbClr val="000000"/>
              </a:gs>
              <a:gs pos="54000">
                <a:srgbClr val="131313">
                  <a:alpha val="96000"/>
                </a:srgbClr>
              </a:gs>
              <a:gs pos="100000">
                <a:srgbClr val="262626">
                  <a:alpha val="88000"/>
                </a:srgbClr>
              </a:gs>
            </a:gsLst>
            <a:lin ang="16800000" scaled="1"/>
          </a:gradFill>
          <a:ln/>
        </p:spPr>
      </p:sp>
      <p:sp>
        <p:nvSpPr>
          <p:cNvPr id="14" name="Text 12"/>
          <p:cNvSpPr/>
          <p:nvPr/>
        </p:nvSpPr>
        <p:spPr>
          <a:xfrm>
            <a:off x="0" y="1237615"/>
            <a:ext cx="6014085" cy="294640"/>
          </a:xfrm>
          <a:prstGeom prst="rect">
            <a:avLst/>
          </a:prstGeom>
          <a:noFill/>
          <a:ln/>
        </p:spPr>
        <p:txBody>
          <a:bodyPr wrap="square" lIns="45720" tIns="91440" rIns="91440" bIns="45720" rtlCol="0" anchor="ctr"/>
          <a:lstStyle/>
          <a:p>
            <a:pPr>
              <a:lnSpc>
                <a:spcPct val="100000"/>
              </a:lnSpc>
            </a:pPr>
            <a:endParaRPr lang="en-US" sz="1600" dirty="0"/>
          </a:p>
        </p:txBody>
      </p:sp>
      <p:pic>
        <p:nvPicPr>
          <p:cNvPr id="15" name="Image 0" descr="https://kimi-img.moonshot.cn/pub/slides/slides_tmpl/image/25-08-27-19:57:59-d2nf5hp8bjvh7rlivu20.png">    </p:cNvPr>
          <p:cNvPicPr>
            <a:picLocks noChangeAspect="1"/>
          </p:cNvPicPr>
          <p:nvPr/>
        </p:nvPicPr>
        <p:blipFill>
          <a:blip r:embed="rId1"/>
          <a:stretch>
            <a:fillRect/>
          </a:stretch>
        </p:blipFill>
        <p:spPr>
          <a:xfrm>
            <a:off x="392430" y="2256155"/>
            <a:ext cx="1164590" cy="731520"/>
          </a:xfrm>
          <a:prstGeom prst="rect">
            <a:avLst/>
          </a:prstGeom>
        </p:spPr>
      </p:pic>
      <p:pic>
        <p:nvPicPr>
          <p:cNvPr id="16" name="Image 1" descr="https://kimi-img.moonshot.cn/pub/slides/slides_tmpl/image/25-08-27-19:57:59-d2nf5hp8bjvh7rlivu2g.png">    </p:cNvPr>
          <p:cNvPicPr>
            <a:picLocks noChangeAspect="1"/>
          </p:cNvPicPr>
          <p:nvPr/>
        </p:nvPicPr>
        <p:blipFill>
          <a:blip r:embed="rId2"/>
          <a:stretch>
            <a:fillRect/>
          </a:stretch>
        </p:blipFill>
        <p:spPr>
          <a:xfrm>
            <a:off x="3059430" y="1678305"/>
            <a:ext cx="1164590" cy="731520"/>
          </a:xfrm>
          <a:prstGeom prst="rect">
            <a:avLst/>
          </a:prstGeom>
        </p:spPr>
      </p:pic>
      <p:pic>
        <p:nvPicPr>
          <p:cNvPr id="17" name="Image 2" descr="https://kimi-img.moonshot.cn/pub/slides/slides_tmpl/image/25-08-27-19:57:59-d2nf5hp8bjvh7rlivu5g.png">    </p:cNvPr>
          <p:cNvPicPr>
            <a:picLocks noChangeAspect="1"/>
          </p:cNvPicPr>
          <p:nvPr/>
        </p:nvPicPr>
        <p:blipFill>
          <a:blip r:embed="rId3"/>
          <a:stretch>
            <a:fillRect/>
          </a:stretch>
        </p:blipFill>
        <p:spPr>
          <a:xfrm>
            <a:off x="6297930" y="1597660"/>
            <a:ext cx="1164590" cy="731520"/>
          </a:xfrm>
          <a:prstGeom prst="rect">
            <a:avLst/>
          </a:prstGeom>
        </p:spPr>
      </p:pic>
      <p:pic>
        <p:nvPicPr>
          <p:cNvPr id="18" name="Image 3" descr="https://kimi-img.moonshot.cn/pub/slides/slides_tmpl/image/25-08-27-19:57:59-d2nf5hp8bjvh7rlivu50.png">    </p:cNvPr>
          <p:cNvPicPr>
            <a:picLocks noChangeAspect="1"/>
          </p:cNvPicPr>
          <p:nvPr/>
        </p:nvPicPr>
        <p:blipFill>
          <a:blip r:embed="rId4"/>
          <a:stretch>
            <a:fillRect/>
          </a:stretch>
        </p:blipFill>
        <p:spPr>
          <a:xfrm>
            <a:off x="9311005" y="981075"/>
            <a:ext cx="1164590" cy="731520"/>
          </a:xfrm>
          <a:prstGeom prst="rect">
            <a:avLst/>
          </a:prstGeom>
        </p:spPr>
      </p:pic>
      <p:sp>
        <p:nvSpPr>
          <p:cNvPr id="19" name="Text 13"/>
          <p:cNvSpPr/>
          <p:nvPr/>
        </p:nvSpPr>
        <p:spPr>
          <a:xfrm>
            <a:off x="299720" y="2987675"/>
            <a:ext cx="2727960" cy="571500"/>
          </a:xfrm>
          <a:prstGeom prst="rect">
            <a:avLst/>
          </a:prstGeom>
          <a:noFill/>
          <a:ln/>
        </p:spPr>
        <p:txBody>
          <a:bodyPr wrap="square" lIns="91440" tIns="45720" rIns="91440" bIns="45720" rtlCol="0" anchor="ctr"/>
          <a:lstStyle/>
          <a:p>
            <a:pPr>
              <a:lnSpc>
                <a:spcPct val="120000"/>
              </a:lnSpc>
            </a:pPr>
            <a:r>
              <a:rPr lang="en-US" sz="1800" b="1" dirty="0">
                <a:solidFill>
                  <a:srgbClr val="000000"/>
                </a:solidFill>
                <a:latin typeface="MiSans" pitchFamily="34" charset="0"/>
                <a:ea typeface="MiSans" pitchFamily="34" charset="-122"/>
                <a:cs typeface="MiSans" pitchFamily="34" charset="-120"/>
              </a:rPr>
              <a:t>记录总结</a:t>
            </a:r>
            <a:endParaRPr lang="en-US" sz="1600" dirty="0"/>
          </a:p>
        </p:txBody>
      </p:sp>
      <p:sp>
        <p:nvSpPr>
          <p:cNvPr id="20" name="Text 14"/>
          <p:cNvSpPr/>
          <p:nvPr/>
        </p:nvSpPr>
        <p:spPr>
          <a:xfrm>
            <a:off x="327025" y="3637280"/>
            <a:ext cx="2585720" cy="768152"/>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睡前两分钟记录当天用时、完成度与情绪，打分并写一条改进措施，形成学习日志。</a:t>
            </a:r>
            <a:endParaRPr lang="en-US" sz="1600" dirty="0"/>
          </a:p>
        </p:txBody>
      </p:sp>
      <p:sp>
        <p:nvSpPr>
          <p:cNvPr id="21" name="Text 15"/>
          <p:cNvSpPr/>
          <p:nvPr/>
        </p:nvSpPr>
        <p:spPr>
          <a:xfrm>
            <a:off x="3277235" y="2367280"/>
            <a:ext cx="2601595" cy="571500"/>
          </a:xfrm>
          <a:prstGeom prst="rect">
            <a:avLst/>
          </a:prstGeom>
          <a:noFill/>
          <a:ln/>
        </p:spPr>
        <p:txBody>
          <a:bodyPr wrap="square" lIns="91440" tIns="45720" rIns="91440" bIns="45720" rtlCol="0" anchor="ctr"/>
          <a:lstStyle/>
          <a:p>
            <a:pPr>
              <a:lnSpc>
                <a:spcPct val="120000"/>
              </a:lnSpc>
            </a:pPr>
            <a:r>
              <a:rPr lang="en-US" sz="1800" b="1" dirty="0">
                <a:solidFill>
                  <a:srgbClr val="000000"/>
                </a:solidFill>
                <a:latin typeface="MiSans" pitchFamily="34" charset="0"/>
                <a:ea typeface="MiSans" pitchFamily="34" charset="-122"/>
                <a:cs typeface="MiSans" pitchFamily="34" charset="-120"/>
              </a:rPr>
              <a:t>每周回顾</a:t>
            </a:r>
            <a:endParaRPr lang="en-US" sz="1600" dirty="0"/>
          </a:p>
        </p:txBody>
      </p:sp>
      <p:sp>
        <p:nvSpPr>
          <p:cNvPr id="22" name="Text 16"/>
          <p:cNvSpPr/>
          <p:nvPr/>
        </p:nvSpPr>
        <p:spPr>
          <a:xfrm>
            <a:off x="3277870" y="3016885"/>
            <a:ext cx="2500630" cy="768152"/>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每周回顾找出最高效时段与干扰源，逐步调整计划，优化学习流程。</a:t>
            </a:r>
            <a:endParaRPr lang="en-US" sz="1600" dirty="0"/>
          </a:p>
        </p:txBody>
      </p:sp>
      <p:sp>
        <p:nvSpPr>
          <p:cNvPr id="23" name="Text 17"/>
          <p:cNvSpPr/>
          <p:nvPr/>
        </p:nvSpPr>
        <p:spPr>
          <a:xfrm>
            <a:off x="6297930" y="2332355"/>
            <a:ext cx="2777490" cy="571500"/>
          </a:xfrm>
          <a:prstGeom prst="rect">
            <a:avLst/>
          </a:prstGeom>
          <a:noFill/>
          <a:ln/>
        </p:spPr>
        <p:txBody>
          <a:bodyPr wrap="square" lIns="91440" tIns="45720" rIns="91440" bIns="45720" rtlCol="0" anchor="ctr"/>
          <a:lstStyle/>
          <a:p>
            <a:pPr>
              <a:lnSpc>
                <a:spcPct val="120000"/>
              </a:lnSpc>
            </a:pPr>
            <a:r>
              <a:rPr lang="en-US" sz="1800" b="1" dirty="0">
                <a:solidFill>
                  <a:srgbClr val="FFFFFF"/>
                </a:solidFill>
                <a:latin typeface="MiSans" pitchFamily="34" charset="0"/>
                <a:ea typeface="MiSans" pitchFamily="34" charset="-122"/>
                <a:cs typeface="MiSans" pitchFamily="34" charset="-120"/>
              </a:rPr>
              <a:t>持续迭代</a:t>
            </a:r>
            <a:endParaRPr lang="en-US" sz="1600" dirty="0"/>
          </a:p>
        </p:txBody>
      </p:sp>
      <p:sp>
        <p:nvSpPr>
          <p:cNvPr id="24" name="Text 18"/>
          <p:cNvSpPr/>
          <p:nvPr/>
        </p:nvSpPr>
        <p:spPr>
          <a:xfrm>
            <a:off x="6298565" y="2981960"/>
            <a:ext cx="2672715" cy="768152"/>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持续迭代让作业流程越来越顺，成绩自然水涨船高，养成良好习惯。</a:t>
            </a:r>
            <a:endParaRPr lang="en-US" sz="1600" dirty="0"/>
          </a:p>
        </p:txBody>
      </p:sp>
      <p:sp>
        <p:nvSpPr>
          <p:cNvPr id="25" name="Text 19"/>
          <p:cNvSpPr/>
          <p:nvPr/>
        </p:nvSpPr>
        <p:spPr>
          <a:xfrm>
            <a:off x="9237980" y="1682115"/>
            <a:ext cx="2727960" cy="571500"/>
          </a:xfrm>
          <a:prstGeom prst="rect">
            <a:avLst/>
          </a:prstGeom>
          <a:noFill/>
          <a:ln/>
        </p:spPr>
        <p:txBody>
          <a:bodyPr wrap="square" lIns="91440" tIns="45720" rIns="91440" bIns="45720" rtlCol="0" anchor="ctr"/>
          <a:lstStyle/>
          <a:p>
            <a:pPr>
              <a:lnSpc>
                <a:spcPct val="120000"/>
              </a:lnSpc>
            </a:pPr>
            <a:r>
              <a:rPr lang="en-US" sz="1800" b="1" dirty="0">
                <a:solidFill>
                  <a:srgbClr val="FFFFFF"/>
                </a:solidFill>
                <a:latin typeface="MiSans" pitchFamily="34" charset="0"/>
                <a:ea typeface="MiSans" pitchFamily="34" charset="-122"/>
                <a:cs typeface="MiSans" pitchFamily="34" charset="-120"/>
              </a:rPr>
              <a:t>习惯养成</a:t>
            </a:r>
            <a:endParaRPr lang="en-US" sz="1600" dirty="0"/>
          </a:p>
        </p:txBody>
      </p:sp>
      <p:sp>
        <p:nvSpPr>
          <p:cNvPr id="26" name="Text 20"/>
          <p:cNvSpPr/>
          <p:nvPr/>
        </p:nvSpPr>
        <p:spPr>
          <a:xfrm>
            <a:off x="9252585" y="2331720"/>
            <a:ext cx="2500630" cy="768152"/>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通过每日复盘，逐步养成良好的学习习惯，提升学习效率和质量。</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5-d2nf5gp8bjvh7rlivteg.png">    </p:cNvPr>
          <p:cNvPicPr>
            <a:picLocks noChangeAspect="1"/>
          </p:cNvPicPr>
          <p:nvPr/>
        </p:nvPicPr>
        <p:blipFill>
          <a:blip r:embed="rId1"/>
          <a:stretch>
            <a:fillRect/>
          </a:stretch>
        </p:blipFill>
        <p:spPr>
          <a:xfrm>
            <a:off x="0" y="2858"/>
            <a:ext cx="12191365" cy="6875780"/>
          </a:xfrm>
          <a:prstGeom prst="rect">
            <a:avLst/>
          </a:prstGeom>
        </p:spPr>
      </p:pic>
      <p:sp>
        <p:nvSpPr>
          <p:cNvPr id="3" name="Text 0"/>
          <p:cNvSpPr/>
          <p:nvPr/>
        </p:nvSpPr>
        <p:spPr>
          <a:xfrm>
            <a:off x="514985" y="1064260"/>
            <a:ext cx="3738880" cy="898525"/>
          </a:xfrm>
          <a:prstGeom prst="rect">
            <a:avLst/>
          </a:prstGeom>
          <a:noFill/>
          <a:ln/>
        </p:spPr>
        <p:txBody>
          <a:bodyPr wrap="square" lIns="91440" tIns="45720" rIns="91440" bIns="45720" rtlCol="0" anchor="t"/>
          <a:lstStyle/>
          <a:p>
            <a:pPr>
              <a:lnSpc>
                <a:spcPct val="120000"/>
              </a:lnSpc>
            </a:pPr>
            <a:r>
              <a:rPr lang="en-US" sz="4800" dirty="0">
                <a:solidFill>
                  <a:srgbClr val="FFFFFF"/>
                </a:solidFill>
                <a:latin typeface="MiSans" pitchFamily="34" charset="0"/>
                <a:ea typeface="MiSans" pitchFamily="34" charset="-122"/>
                <a:cs typeface="MiSans" pitchFamily="34" charset="-120"/>
              </a:rPr>
              <a:t>奖励机制锁动力</a:t>
            </a:r>
            <a:endParaRPr lang="en-US" sz="1600" dirty="0"/>
          </a:p>
        </p:txBody>
      </p:sp>
      <p:sp>
        <p:nvSpPr>
          <p:cNvPr id="4" name="Text 1"/>
          <p:cNvSpPr/>
          <p:nvPr/>
        </p:nvSpPr>
        <p:spPr>
          <a:xfrm>
            <a:off x="581660" y="3448050"/>
            <a:ext cx="2680970" cy="514350"/>
          </a:xfrm>
          <a:prstGeom prst="rect">
            <a:avLst/>
          </a:prstGeom>
          <a:noFill/>
          <a:ln/>
        </p:spPr>
        <p:txBody>
          <a:bodyPr wrap="square" lIns="91440" tIns="45720" rIns="91440" bIns="45720" rtlCol="0" anchor="ctr"/>
          <a:lstStyle/>
          <a:p>
            <a:pPr>
              <a:lnSpc>
                <a:spcPct val="120000"/>
              </a:lnSpc>
            </a:pPr>
            <a:r>
              <a:rPr lang="en-US" sz="1800" b="1" dirty="0">
                <a:solidFill>
                  <a:srgbClr val="FFFFFF"/>
                </a:solidFill>
                <a:latin typeface="MiSans" pitchFamily="34" charset="0"/>
                <a:ea typeface="MiSans" pitchFamily="34" charset="-122"/>
                <a:cs typeface="MiSans" pitchFamily="34" charset="-120"/>
              </a:rPr>
              <a:t>奖励设定</a:t>
            </a:r>
            <a:endParaRPr lang="en-US" sz="1600" dirty="0"/>
          </a:p>
        </p:txBody>
      </p:sp>
      <p:sp>
        <p:nvSpPr>
          <p:cNvPr id="5" name="Text 2"/>
          <p:cNvSpPr/>
          <p:nvPr/>
        </p:nvSpPr>
        <p:spPr>
          <a:xfrm>
            <a:off x="5918835" y="1160145"/>
            <a:ext cx="5664200" cy="925195"/>
          </a:xfrm>
          <a:prstGeom prst="rect">
            <a:avLst/>
          </a:prstGeom>
          <a:noFill/>
          <a:ln/>
        </p:spPr>
        <p:txBody>
          <a:bodyPr wrap="square" lIns="91440" tIns="45720" rIns="91440" bIns="45720" rtlCol="0" anchor="t"/>
          <a:lstStyle/>
          <a:p>
            <a:pPr>
              <a:lnSpc>
                <a:spcPct val="120000"/>
              </a:lnSpc>
            </a:pPr>
            <a:r>
              <a:rPr lang="en-US" sz="1400" dirty="0">
                <a:solidFill>
                  <a:srgbClr val="FFFFFF"/>
                </a:solidFill>
                <a:latin typeface="MiSans" pitchFamily="34" charset="0"/>
                <a:ea typeface="MiSans" pitchFamily="34" charset="-122"/>
                <a:cs typeface="MiSans" pitchFamily="34" charset="-120"/>
              </a:rPr>
              <a:t>设定小目标如连续五天按计划完成作业即可看半小时动画或吃喜欢的零食，奖励与努力绑定，让大脑形成正向预期，维持学习热情。</a:t>
            </a:r>
            <a:endParaRPr lang="en-US" sz="1600" dirty="0"/>
          </a:p>
        </p:txBody>
      </p:sp>
    </p:spTree>
  </p:cSld>
  <p:clrMapOvr>
    <a:masterClrMapping/>
  </p:clrMapOvr>
  <p:transition>
    <p:fade/>
    <p:spd val="med"/>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8:00-d2nf5i18bjvh7rlivu80.png">    </p:cNvPr>
          <p:cNvPicPr>
            <a:picLocks noChangeAspect="1"/>
          </p:cNvPicPr>
          <p:nvPr/>
        </p:nvPicPr>
        <p:blipFill>
          <a:blip r:embed="rId1"/>
          <a:stretch>
            <a:fillRect/>
          </a:stretch>
        </p:blipFill>
        <p:spPr>
          <a:xfrm>
            <a:off x="0" y="0"/>
            <a:ext cx="12192635" cy="6872605"/>
          </a:xfrm>
          <a:prstGeom prst="rect">
            <a:avLst/>
          </a:prstGeom>
        </p:spPr>
      </p:pic>
      <p:pic>
        <p:nvPicPr>
          <p:cNvPr id="3" name="Image 1" descr="https://kimi-img.moonshot.cn/pub/slides/slides_tmpl/image/25-08-27-19:57:59-d2nf5hp8bjvh7rlivu60.png">    </p:cNvPr>
          <p:cNvPicPr>
            <a:picLocks noChangeAspect="1"/>
          </p:cNvPicPr>
          <p:nvPr/>
        </p:nvPicPr>
        <p:blipFill>
          <a:blip r:embed="rId2"/>
          <a:stretch>
            <a:fillRect/>
          </a:stretch>
        </p:blipFill>
        <p:spPr>
          <a:xfrm>
            <a:off x="579755" y="304800"/>
            <a:ext cx="8037195" cy="4239260"/>
          </a:xfrm>
          <a:prstGeom prst="rect">
            <a:avLst/>
          </a:prstGeom>
        </p:spPr>
      </p:pic>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2-d2nf5g18bjvh7rlivt7g.png">    </p:cNvPr>
          <p:cNvPicPr>
            <a:picLocks noChangeAspect="1"/>
          </p:cNvPicPr>
          <p:nvPr/>
        </p:nvPicPr>
        <p:blipFill>
          <a:blip r:embed="rId1"/>
          <a:stretch>
            <a:fillRect/>
          </a:stretch>
        </p:blipFill>
        <p:spPr>
          <a:xfrm>
            <a:off x="-13335" y="0"/>
            <a:ext cx="12240895" cy="6885940"/>
          </a:xfrm>
          <a:prstGeom prst="rect">
            <a:avLst/>
          </a:prstGeom>
        </p:spPr>
      </p:pic>
      <p:pic>
        <p:nvPicPr>
          <p:cNvPr id="3" name="Image 1" descr="https://kimi-img.moonshot.cn/pub/slides/slides_tmpl/image/25-08-27-19:57:52-d2nf5g18bjvh7rlivt60.png">    </p:cNvPr>
          <p:cNvPicPr>
            <a:picLocks noChangeAspect="1"/>
          </p:cNvPicPr>
          <p:nvPr/>
        </p:nvPicPr>
        <p:blipFill>
          <a:blip r:embed="rId2"/>
          <a:stretch>
            <a:fillRect/>
          </a:stretch>
        </p:blipFill>
        <p:spPr>
          <a:xfrm>
            <a:off x="2829560" y="4109720"/>
            <a:ext cx="6602095" cy="1822450"/>
          </a:xfrm>
          <a:prstGeom prst="rect">
            <a:avLst/>
          </a:prstGeom>
        </p:spPr>
      </p:pic>
      <p:pic>
        <p:nvPicPr>
          <p:cNvPr id="4" name="Image 2" descr="https://kimi-img.moonshot.cn/pub/slides/slides_tmpl/image/25-08-27-19:57:51-d2nf5fp8bjvh7rlivt3g.png">    </p:cNvPr>
          <p:cNvPicPr>
            <a:picLocks noChangeAspect="1"/>
          </p:cNvPicPr>
          <p:nvPr/>
        </p:nvPicPr>
        <p:blipFill>
          <a:blip r:embed="rId3"/>
          <a:stretch>
            <a:fillRect/>
          </a:stretch>
        </p:blipFill>
        <p:spPr>
          <a:xfrm>
            <a:off x="2840355" y="913130"/>
            <a:ext cx="6510655" cy="1115695"/>
          </a:xfrm>
          <a:prstGeom prst="rect">
            <a:avLst/>
          </a:prstGeom>
        </p:spPr>
      </p:pic>
      <p:pic>
        <p:nvPicPr>
          <p:cNvPr id="5" name="Image 3" descr="https://kimi-img.moonshot.cn/pub/slides/slides_tmpl/image/25-08-27-19:57:51-d2nf5fp8bjvh7rlivt30.png">    </p:cNvPr>
          <p:cNvPicPr>
            <a:picLocks noChangeAspect="1"/>
          </p:cNvPicPr>
          <p:nvPr/>
        </p:nvPicPr>
        <p:blipFill>
          <a:blip r:embed="rId4"/>
          <a:stretch>
            <a:fillRect/>
          </a:stretch>
        </p:blipFill>
        <p:spPr>
          <a:xfrm>
            <a:off x="2832735" y="4041775"/>
            <a:ext cx="701040" cy="682625"/>
          </a:xfrm>
          <a:prstGeom prst="rect">
            <a:avLst/>
          </a:prstGeom>
        </p:spPr>
      </p:pic>
      <p:pic>
        <p:nvPicPr>
          <p:cNvPr id="6" name="Image 4" descr="https://kimi-img.moonshot.cn/pub/slides/slides_tmpl/image/25-08-27-19:57:51-d2nf5fp8bjvh7rlivt2g.png">    </p:cNvPr>
          <p:cNvPicPr>
            <a:picLocks noChangeAspect="1"/>
          </p:cNvPicPr>
          <p:nvPr/>
        </p:nvPicPr>
        <p:blipFill>
          <a:blip r:embed="rId5"/>
          <a:stretch>
            <a:fillRect/>
          </a:stretch>
        </p:blipFill>
        <p:spPr>
          <a:xfrm>
            <a:off x="2829560" y="5172075"/>
            <a:ext cx="701040" cy="682625"/>
          </a:xfrm>
          <a:prstGeom prst="rect">
            <a:avLst/>
          </a:prstGeom>
        </p:spPr>
      </p:pic>
      <p:pic>
        <p:nvPicPr>
          <p:cNvPr id="7" name="Image 5" descr="https://kimi-img.moonshot.cn/pub/slides/slides_tmpl/image/25-08-27-19:57:52-d2nf5g18bjvh7rlivt4g.png">    </p:cNvPr>
          <p:cNvPicPr>
            <a:picLocks noChangeAspect="1"/>
          </p:cNvPicPr>
          <p:nvPr/>
        </p:nvPicPr>
        <p:blipFill>
          <a:blip r:embed="rId6"/>
          <a:stretch>
            <a:fillRect/>
          </a:stretch>
        </p:blipFill>
        <p:spPr>
          <a:xfrm>
            <a:off x="6800215" y="4055745"/>
            <a:ext cx="701040" cy="682625"/>
          </a:xfrm>
          <a:prstGeom prst="rect">
            <a:avLst/>
          </a:prstGeom>
        </p:spPr>
      </p:pic>
      <p:pic>
        <p:nvPicPr>
          <p:cNvPr id="8" name="Image 6" descr="https://kimi-img.moonshot.cn/pub/slides/slides_tmpl/image/25-08-27-19:57:52-d2nf5g18bjvh7rlivt5g.png">    </p:cNvPr>
          <p:cNvPicPr>
            <a:picLocks noChangeAspect="1"/>
          </p:cNvPicPr>
          <p:nvPr/>
        </p:nvPicPr>
        <p:blipFill>
          <a:blip r:embed="rId7"/>
          <a:stretch>
            <a:fillRect/>
          </a:stretch>
        </p:blipFill>
        <p:spPr>
          <a:xfrm>
            <a:off x="6800215" y="5172075"/>
            <a:ext cx="701040" cy="682625"/>
          </a:xfrm>
          <a:prstGeom prst="rect">
            <a:avLst/>
          </a:prstGeom>
        </p:spPr>
      </p:pic>
      <p:sp>
        <p:nvSpPr>
          <p:cNvPr id="9" name="Text 0"/>
          <p:cNvSpPr/>
          <p:nvPr/>
        </p:nvSpPr>
        <p:spPr>
          <a:xfrm>
            <a:off x="3530600" y="4199890"/>
            <a:ext cx="2153920" cy="659765"/>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准备阶段</a:t>
            </a:r>
            <a:endParaRPr lang="en-US" sz="1600" dirty="0"/>
          </a:p>
        </p:txBody>
      </p:sp>
      <p:sp>
        <p:nvSpPr>
          <p:cNvPr id="10" name="Text 1"/>
          <p:cNvSpPr/>
          <p:nvPr/>
        </p:nvSpPr>
        <p:spPr>
          <a:xfrm>
            <a:off x="3530600" y="5318760"/>
            <a:ext cx="2153920" cy="659765"/>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高效执行</a:t>
            </a:r>
            <a:endParaRPr lang="en-US" sz="1600" dirty="0"/>
          </a:p>
        </p:txBody>
      </p:sp>
      <p:sp>
        <p:nvSpPr>
          <p:cNvPr id="11" name="Text 2"/>
          <p:cNvSpPr/>
          <p:nvPr/>
        </p:nvSpPr>
        <p:spPr>
          <a:xfrm>
            <a:off x="7501255" y="4199890"/>
            <a:ext cx="2059305" cy="659765"/>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检查收尾</a:t>
            </a:r>
            <a:endParaRPr lang="en-US" sz="1600" dirty="0"/>
          </a:p>
        </p:txBody>
      </p:sp>
      <p:sp>
        <p:nvSpPr>
          <p:cNvPr id="12" name="Text 3"/>
          <p:cNvSpPr/>
          <p:nvPr/>
        </p:nvSpPr>
        <p:spPr>
          <a:xfrm>
            <a:off x="7501255" y="5318760"/>
            <a:ext cx="2059305" cy="659765"/>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习惯养成</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a:lnSpc>
                <a:spcPct val="120000"/>
              </a:lnSpc>
            </a:pPr>
            <a:r>
              <a:rPr lang="en-US" sz="3200" dirty="0">
                <a:solidFill>
                  <a:srgbClr val="FFFFFF"/>
                </a:solidFill>
                <a:latin typeface="MiSans" pitchFamily="34" charset="0"/>
                <a:ea typeface="MiSans" pitchFamily="34" charset="-122"/>
                <a:cs typeface="MiSans" pitchFamily="34" charset="-120"/>
              </a:rPr>
              <a:t>准备阶段</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nSpc>
                <a:spcPct val="100000"/>
              </a:lnSpc>
            </a:pPr>
            <a:r>
              <a:rPr lang="en-US" sz="9600" dirty="0">
                <a:solidFill>
                  <a:srgbClr val="FFFFFF"/>
                </a:solidFill>
                <a:latin typeface="MiSans" pitchFamily="34" charset="0"/>
                <a:ea typeface="MiSans" pitchFamily="34" charset="-122"/>
                <a:cs typeface="MiSans" pitchFamily="34" charset="-120"/>
              </a:rPr>
              <a:t>01</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400000">
            <a:off x="9890760" y="4552315"/>
            <a:ext cx="1200785" cy="3419475"/>
          </a:xfrm>
          <a:prstGeom prst="rect">
            <a:avLst/>
          </a:prstGeom>
          <a:solidFill>
            <a:srgbClr val="C0C0C0"/>
          </a:solidFill>
          <a:ln/>
        </p:spPr>
      </p:sp>
      <p:sp>
        <p:nvSpPr>
          <p:cNvPr id="3" name="Text 1"/>
          <p:cNvSpPr/>
          <p:nvPr/>
        </p:nvSpPr>
        <p:spPr>
          <a:xfrm rot="5400000">
            <a:off x="9890760" y="4552315"/>
            <a:ext cx="1200785" cy="341947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782320" y="269240"/>
            <a:ext cx="8233410" cy="898525"/>
          </a:xfrm>
          <a:prstGeom prst="rect">
            <a:avLst/>
          </a:prstGeom>
          <a:noFill/>
          <a:ln/>
        </p:spPr>
        <p:txBody>
          <a:bodyPr wrap="square" lIns="91440" tIns="45720" rIns="91440" bIns="45720" rtlCol="0" anchor="t"/>
          <a:lstStyle/>
          <a:p>
            <a:pPr>
              <a:lnSpc>
                <a:spcPct val="120000"/>
              </a:lnSpc>
            </a:pPr>
            <a:r>
              <a:rPr lang="en-US" sz="3200" dirty="0">
                <a:solidFill>
                  <a:srgbClr val="000000"/>
                </a:solidFill>
                <a:latin typeface="MiSans" pitchFamily="34" charset="0"/>
                <a:ea typeface="MiSans" pitchFamily="34" charset="-122"/>
                <a:cs typeface="MiSans" pitchFamily="34" charset="-120"/>
              </a:rPr>
              <a:t>打造零干扰学习角</a:t>
            </a:r>
            <a:endParaRPr lang="en-US" sz="1600" dirty="0"/>
          </a:p>
        </p:txBody>
      </p:sp>
      <p:sp>
        <p:nvSpPr>
          <p:cNvPr id="5" name="Shape 3"/>
          <p:cNvSpPr/>
          <p:nvPr/>
        </p:nvSpPr>
        <p:spPr>
          <a:xfrm rot="5400000">
            <a:off x="-1124585" y="3178175"/>
            <a:ext cx="4485005" cy="471805"/>
          </a:xfrm>
          <a:prstGeom prst="rect">
            <a:avLst/>
          </a:prstGeom>
          <a:solidFill>
            <a:srgbClr val="FFFFFF"/>
          </a:solidFill>
          <a:ln w="19050">
            <a:solidFill>
              <a:srgbClr val="000000"/>
            </a:solidFill>
            <a:prstDash val="solid"/>
          </a:ln>
        </p:spPr>
      </p:sp>
      <p:sp>
        <p:nvSpPr>
          <p:cNvPr id="6" name="Text 4"/>
          <p:cNvSpPr/>
          <p:nvPr/>
        </p:nvSpPr>
        <p:spPr>
          <a:xfrm rot="5400000">
            <a:off x="-1124585" y="3178175"/>
            <a:ext cx="4485005" cy="47180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0" y="5656580"/>
            <a:ext cx="12212955" cy="5715"/>
          </a:xfrm>
          <a:prstGeom prst="line">
            <a:avLst/>
          </a:prstGeom>
          <a:noFill/>
          <a:ln w="19050">
            <a:solidFill>
              <a:srgbClr val="000000"/>
            </a:solidFill>
            <a:prstDash val="solid"/>
            <a:headEnd type="none"/>
            <a:tailEnd type="none"/>
          </a:ln>
        </p:spPr>
      </p:sp>
      <p:sp>
        <p:nvSpPr>
          <p:cNvPr id="8" name="Shape 6"/>
          <p:cNvSpPr/>
          <p:nvPr/>
        </p:nvSpPr>
        <p:spPr>
          <a:xfrm>
            <a:off x="0" y="1171575"/>
            <a:ext cx="12212955" cy="5715"/>
          </a:xfrm>
          <a:prstGeom prst="line">
            <a:avLst/>
          </a:prstGeom>
          <a:noFill/>
          <a:ln w="19050">
            <a:solidFill>
              <a:srgbClr val="000000"/>
            </a:solidFill>
            <a:prstDash val="solid"/>
            <a:headEnd type="none"/>
            <a:tailEnd type="none"/>
          </a:ln>
        </p:spPr>
      </p:sp>
      <p:sp>
        <p:nvSpPr>
          <p:cNvPr id="9" name="Shape 7"/>
          <p:cNvSpPr/>
          <p:nvPr/>
        </p:nvSpPr>
        <p:spPr>
          <a:xfrm rot="5400000">
            <a:off x="-1801495" y="2971165"/>
            <a:ext cx="4485005" cy="882015"/>
          </a:xfrm>
          <a:prstGeom prst="rect">
            <a:avLst/>
          </a:prstGeom>
          <a:solidFill>
            <a:srgbClr val="C0C0C0"/>
          </a:solidFill>
          <a:ln w="19050">
            <a:solidFill>
              <a:srgbClr val="000000"/>
            </a:solidFill>
            <a:prstDash val="solid"/>
          </a:ln>
        </p:spPr>
      </p:sp>
      <p:sp>
        <p:nvSpPr>
          <p:cNvPr id="10" name="Text 8"/>
          <p:cNvSpPr/>
          <p:nvPr/>
        </p:nvSpPr>
        <p:spPr>
          <a:xfrm rot="5400000">
            <a:off x="-1801495" y="2971165"/>
            <a:ext cx="4485005" cy="88201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rot="5400000">
            <a:off x="9031605" y="-2004695"/>
            <a:ext cx="219710" cy="6120130"/>
          </a:xfrm>
          <a:prstGeom prst="rect">
            <a:avLst/>
          </a:prstGeom>
          <a:solidFill>
            <a:srgbClr val="C0C0C0"/>
          </a:solidFill>
          <a:ln/>
        </p:spPr>
      </p:sp>
      <p:sp>
        <p:nvSpPr>
          <p:cNvPr id="12" name="Text 10"/>
          <p:cNvSpPr/>
          <p:nvPr/>
        </p:nvSpPr>
        <p:spPr>
          <a:xfrm rot="5400000">
            <a:off x="9031605" y="-2004695"/>
            <a:ext cx="219710" cy="612013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008120" y="1165225"/>
            <a:ext cx="4771390" cy="2214245"/>
          </a:xfrm>
          <a:prstGeom prst="rect">
            <a:avLst/>
          </a:prstGeom>
          <a:solidFill>
            <a:srgbClr val="000000"/>
          </a:solidFill>
          <a:ln/>
        </p:spPr>
      </p:sp>
      <p:sp>
        <p:nvSpPr>
          <p:cNvPr id="14" name="Text 12"/>
          <p:cNvSpPr/>
          <p:nvPr/>
        </p:nvSpPr>
        <p:spPr>
          <a:xfrm>
            <a:off x="4008120" y="1165225"/>
            <a:ext cx="4771390" cy="221424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353820" y="3373120"/>
            <a:ext cx="4733290" cy="2282825"/>
          </a:xfrm>
          <a:prstGeom prst="rect">
            <a:avLst/>
          </a:prstGeom>
          <a:solidFill>
            <a:srgbClr val="000000"/>
          </a:solidFill>
          <a:ln/>
        </p:spPr>
      </p:sp>
      <p:sp>
        <p:nvSpPr>
          <p:cNvPr id="16" name="Text 14"/>
          <p:cNvSpPr/>
          <p:nvPr/>
        </p:nvSpPr>
        <p:spPr>
          <a:xfrm>
            <a:off x="1353820" y="3373120"/>
            <a:ext cx="4733290" cy="228282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rot="5400000">
            <a:off x="7824470" y="2113915"/>
            <a:ext cx="4488180" cy="2596515"/>
          </a:xfrm>
          <a:prstGeom prst="rect">
            <a:avLst/>
          </a:prstGeom>
          <a:gradFill rotWithShape="1" flip="none">
            <a:gsLst>
              <a:gs pos="0">
                <a:srgbClr val="262626"/>
              </a:gs>
              <a:gs pos="20000">
                <a:srgbClr val="262626"/>
              </a:gs>
              <a:gs pos="100000">
                <a:srgbClr val="000000"/>
              </a:gs>
            </a:gsLst>
            <a:lin ang="7800000" scaled="1"/>
          </a:gradFill>
          <a:ln/>
        </p:spPr>
      </p:sp>
      <p:sp>
        <p:nvSpPr>
          <p:cNvPr id="18" name="Text 16"/>
          <p:cNvSpPr/>
          <p:nvPr/>
        </p:nvSpPr>
        <p:spPr>
          <a:xfrm rot="5400000">
            <a:off x="7824470" y="2113915"/>
            <a:ext cx="4488180" cy="25965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rot="5400000">
            <a:off x="1604645" y="927735"/>
            <a:ext cx="2200910" cy="2701290"/>
          </a:xfrm>
          <a:prstGeom prst="rect">
            <a:avLst/>
          </a:prstGeom>
          <a:solidFill>
            <a:srgbClr val="FFFFFF"/>
          </a:solidFill>
          <a:ln w="19050">
            <a:solidFill>
              <a:srgbClr val="000000"/>
            </a:solidFill>
            <a:prstDash val="solid"/>
          </a:ln>
        </p:spPr>
      </p:sp>
      <p:sp>
        <p:nvSpPr>
          <p:cNvPr id="20" name="Text 18"/>
          <p:cNvSpPr/>
          <p:nvPr/>
        </p:nvSpPr>
        <p:spPr>
          <a:xfrm rot="5400000">
            <a:off x="1604645" y="927735"/>
            <a:ext cx="2200910" cy="270129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rot="5400000">
            <a:off x="6293485" y="3166745"/>
            <a:ext cx="2275205" cy="2701290"/>
          </a:xfrm>
          <a:prstGeom prst="rect">
            <a:avLst/>
          </a:prstGeom>
          <a:solidFill>
            <a:srgbClr val="FFFFFF"/>
          </a:solidFill>
          <a:ln w="19050">
            <a:solidFill>
              <a:srgbClr val="000000"/>
            </a:solidFill>
            <a:prstDash val="solid"/>
          </a:ln>
        </p:spPr>
      </p:sp>
      <p:sp>
        <p:nvSpPr>
          <p:cNvPr id="22" name="Text 20"/>
          <p:cNvSpPr/>
          <p:nvPr/>
        </p:nvSpPr>
        <p:spPr>
          <a:xfrm rot="5400000">
            <a:off x="6293485" y="3166745"/>
            <a:ext cx="2275205" cy="270129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8-27-19:57:59-d2nf5hp8bjvh7rlivu3g.png">    </p:cNvPr>
          <p:cNvPicPr>
            <a:picLocks noChangeAspect="1"/>
          </p:cNvPicPr>
          <p:nvPr/>
        </p:nvPicPr>
        <p:blipFill>
          <a:blip r:embed="rId1"/>
          <a:srcRect l="0" r="76255" t="0" b="59200"/>
          <a:stretch/>
        </p:blipFill>
        <p:spPr>
          <a:xfrm>
            <a:off x="1537970" y="1337945"/>
            <a:ext cx="2475230" cy="2034540"/>
          </a:xfrm>
          <a:prstGeom prst="rect">
            <a:avLst/>
          </a:prstGeom>
        </p:spPr>
      </p:pic>
      <p:pic>
        <p:nvPicPr>
          <p:cNvPr id="24" name="Image 1" descr="https://kimi-img.moonshot.cn/pub/slides/slides_tmpl/image/25-08-27-19:57:59-d2nf5hp8bjvh7rlivu3g.png">    </p:cNvPr>
          <p:cNvPicPr>
            <a:picLocks noChangeAspect="1"/>
          </p:cNvPicPr>
          <p:nvPr/>
        </p:nvPicPr>
        <p:blipFill>
          <a:blip r:embed="rId2"/>
          <a:srcRect l="44682" r="31573" t="43130" b="16070"/>
          <a:stretch/>
        </p:blipFill>
        <p:spPr>
          <a:xfrm>
            <a:off x="6191250" y="3580130"/>
            <a:ext cx="2475230" cy="2034540"/>
          </a:xfrm>
          <a:prstGeom prst="rect">
            <a:avLst/>
          </a:prstGeom>
        </p:spPr>
      </p:pic>
      <p:sp>
        <p:nvSpPr>
          <p:cNvPr id="25" name="Text 21"/>
          <p:cNvSpPr/>
          <p:nvPr/>
        </p:nvSpPr>
        <p:spPr>
          <a:xfrm>
            <a:off x="4257040" y="1337945"/>
            <a:ext cx="2358390" cy="371475"/>
          </a:xfrm>
          <a:prstGeom prst="rect">
            <a:avLst/>
          </a:prstGeom>
          <a:noFill/>
          <a:ln/>
        </p:spPr>
        <p:txBody>
          <a:bodyPr wrap="square" lIns="91440" tIns="45720" rIns="91440" bIns="45720" rtlCol="0" anchor="ctr"/>
          <a:lstStyle/>
          <a:p>
            <a:pPr>
              <a:lnSpc>
                <a:spcPct val="120000"/>
              </a:lnSpc>
            </a:pPr>
            <a:r>
              <a:rPr lang="en-US" sz="1800" b="1" dirty="0">
                <a:solidFill>
                  <a:srgbClr val="FFFFFF"/>
                </a:solidFill>
                <a:latin typeface="MiSans" pitchFamily="34" charset="0"/>
                <a:ea typeface="MiSans" pitchFamily="34" charset="-122"/>
                <a:cs typeface="MiSans" pitchFamily="34" charset="-120"/>
              </a:rPr>
              <a:t>环境布置</a:t>
            </a:r>
            <a:endParaRPr lang="en-US" sz="1600" dirty="0"/>
          </a:p>
        </p:txBody>
      </p:sp>
      <p:sp>
        <p:nvSpPr>
          <p:cNvPr id="26" name="Text 22"/>
          <p:cNvSpPr/>
          <p:nvPr/>
        </p:nvSpPr>
        <p:spPr>
          <a:xfrm>
            <a:off x="4271645" y="1781175"/>
            <a:ext cx="4248785" cy="511969"/>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选择安静角落，清理桌面只留必要文具，调整护目灯亮度，确保光线柔和不刺眼，营造专注氛围。</a:t>
            </a:r>
            <a:endParaRPr lang="en-US" sz="1600" dirty="0"/>
          </a:p>
        </p:txBody>
      </p:sp>
      <p:sp>
        <p:nvSpPr>
          <p:cNvPr id="27" name="Text 23"/>
          <p:cNvSpPr/>
          <p:nvPr/>
        </p:nvSpPr>
        <p:spPr>
          <a:xfrm>
            <a:off x="1577340" y="3674745"/>
            <a:ext cx="2358390" cy="371475"/>
          </a:xfrm>
          <a:prstGeom prst="rect">
            <a:avLst/>
          </a:prstGeom>
          <a:noFill/>
          <a:ln/>
        </p:spPr>
        <p:txBody>
          <a:bodyPr wrap="square" lIns="91440" tIns="45720" rIns="91440" bIns="45720" rtlCol="0" anchor="ctr"/>
          <a:lstStyle/>
          <a:p>
            <a:pPr>
              <a:lnSpc>
                <a:spcPct val="120000"/>
              </a:lnSpc>
            </a:pPr>
            <a:r>
              <a:rPr lang="en-US" sz="1800" b="1" dirty="0">
                <a:solidFill>
                  <a:srgbClr val="FFFFFF"/>
                </a:solidFill>
                <a:latin typeface="MiSans" pitchFamily="34" charset="0"/>
                <a:ea typeface="MiSans" pitchFamily="34" charset="-122"/>
                <a:cs typeface="MiSans" pitchFamily="34" charset="-120"/>
              </a:rPr>
              <a:t>座椅调整</a:t>
            </a:r>
            <a:endParaRPr lang="en-US" sz="1600" dirty="0"/>
          </a:p>
        </p:txBody>
      </p:sp>
      <p:sp>
        <p:nvSpPr>
          <p:cNvPr id="28" name="Text 24"/>
          <p:cNvSpPr/>
          <p:nvPr/>
        </p:nvSpPr>
        <p:spPr>
          <a:xfrm>
            <a:off x="1591945" y="4117975"/>
            <a:ext cx="4248150" cy="511969"/>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根据自身身高调整座椅高度，保持正确的坐姿，避免长时间作业导致的疲劳和不适，提高学习效率。</a:t>
            </a:r>
            <a:endParaRPr lang="en-US" sz="1600" dirty="0"/>
          </a:p>
        </p:txBody>
      </p:sp>
      <p:sp>
        <p:nvSpPr>
          <p:cNvPr id="29" name="Text 25"/>
          <p:cNvSpPr/>
          <p:nvPr/>
        </p:nvSpPr>
        <p:spPr>
          <a:xfrm>
            <a:off x="9191625" y="1428115"/>
            <a:ext cx="1753870" cy="318135"/>
          </a:xfrm>
          <a:prstGeom prst="rect">
            <a:avLst/>
          </a:prstGeom>
          <a:noFill/>
          <a:ln/>
        </p:spPr>
        <p:txBody>
          <a:bodyPr wrap="square" lIns="91440" tIns="45720" rIns="91440" bIns="45720" rtlCol="0" anchor="ctr"/>
          <a:lstStyle/>
          <a:p>
            <a:pPr>
              <a:lnSpc>
                <a:spcPct val="120000"/>
              </a:lnSpc>
            </a:pPr>
            <a:r>
              <a:rPr lang="en-US" sz="1800" b="1" dirty="0">
                <a:solidFill>
                  <a:srgbClr val="FFFFFF"/>
                </a:solidFill>
                <a:latin typeface="MiSans" pitchFamily="34" charset="0"/>
                <a:ea typeface="MiSans" pitchFamily="34" charset="-122"/>
                <a:cs typeface="MiSans" pitchFamily="34" charset="-120"/>
              </a:rPr>
              <a:t>手机管理</a:t>
            </a:r>
            <a:endParaRPr lang="en-US" sz="1600" dirty="0"/>
          </a:p>
        </p:txBody>
      </p:sp>
      <p:sp>
        <p:nvSpPr>
          <p:cNvPr id="30" name="Text 26"/>
          <p:cNvSpPr/>
          <p:nvPr/>
        </p:nvSpPr>
        <p:spPr>
          <a:xfrm>
            <a:off x="9191625" y="2273935"/>
            <a:ext cx="1753870" cy="1536303"/>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将手机放入抽屉并开启番茄钟，切断外界干扰源，用环境暗示迅速进入专注状态，减少拖延。</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784860" y="1491615"/>
            <a:ext cx="5301615" cy="2105660"/>
          </a:xfrm>
          <a:prstGeom prst="rect">
            <a:avLst/>
          </a:prstGeom>
          <a:solidFill>
            <a:srgbClr val="D9D9D9"/>
          </a:solidFill>
          <a:ln/>
        </p:spPr>
      </p:sp>
      <p:sp>
        <p:nvSpPr>
          <p:cNvPr id="3" name="Text 1"/>
          <p:cNvSpPr/>
          <p:nvPr/>
        </p:nvSpPr>
        <p:spPr>
          <a:xfrm>
            <a:off x="784860" y="1491615"/>
            <a:ext cx="5301615" cy="21056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3570605" y="497205"/>
            <a:ext cx="5051425" cy="691515"/>
          </a:xfrm>
          <a:prstGeom prst="rect">
            <a:avLst/>
          </a:prstGeom>
          <a:noFill/>
          <a:ln/>
        </p:spPr>
        <p:txBody>
          <a:bodyPr wrap="square" lIns="91440" tIns="45720" rIns="91440" bIns="45720" rtlCol="0" anchor="t"/>
          <a:lstStyle/>
          <a:p>
            <a:pPr algn="ctr">
              <a:lnSpc>
                <a:spcPct val="120000"/>
              </a:lnSpc>
            </a:pPr>
            <a:r>
              <a:rPr lang="en-US" sz="3200" dirty="0">
                <a:solidFill>
                  <a:srgbClr val="000000"/>
                </a:solidFill>
                <a:latin typeface="MiSans" pitchFamily="34" charset="0"/>
                <a:ea typeface="MiSans" pitchFamily="34" charset="-122"/>
                <a:cs typeface="MiSans" pitchFamily="34" charset="-120"/>
              </a:rPr>
              <a:t>先列清单再动手</a:t>
            </a:r>
            <a:endParaRPr lang="en-US" sz="1600" dirty="0"/>
          </a:p>
        </p:txBody>
      </p:sp>
      <p:sp>
        <p:nvSpPr>
          <p:cNvPr id="5" name="Shape 3"/>
          <p:cNvSpPr/>
          <p:nvPr/>
        </p:nvSpPr>
        <p:spPr>
          <a:xfrm>
            <a:off x="0" y="0"/>
            <a:ext cx="12194540" cy="282575"/>
          </a:xfrm>
          <a:prstGeom prst="rect">
            <a:avLst/>
          </a:prstGeom>
          <a:solidFill>
            <a:srgbClr val="101010"/>
          </a:solidFill>
          <a:ln/>
        </p:spPr>
      </p:sp>
      <p:sp>
        <p:nvSpPr>
          <p:cNvPr id="6" name="Text 4"/>
          <p:cNvSpPr/>
          <p:nvPr/>
        </p:nvSpPr>
        <p:spPr>
          <a:xfrm>
            <a:off x="0" y="0"/>
            <a:ext cx="12194540" cy="28257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6083935" y="1491615"/>
            <a:ext cx="2540" cy="5952490"/>
          </a:xfrm>
          <a:prstGeom prst="line">
            <a:avLst/>
          </a:prstGeom>
          <a:noFill/>
          <a:ln w="19050">
            <a:gradFill rotWithShape="1" flip="none">
              <a:gsLst>
                <a:gs pos="0">
                  <a:srgbClr val="404040"/>
                </a:gs>
                <a:gs pos="83000">
                  <a:srgbClr val="000000">
                    <a:alpha val="0"/>
                  </a:srgbClr>
                </a:gs>
                <a:gs pos="100000">
                  <a:srgbClr val="000000">
                    <a:alpha val="0"/>
                  </a:srgbClr>
                </a:gs>
              </a:gsLst>
              <a:lin ang="5340000" scaled="1"/>
            </a:gradFill>
            <a:prstDash val="solid"/>
            <a:headEnd type="none"/>
            <a:tailEnd type="none"/>
          </a:ln>
        </p:spPr>
      </p:sp>
      <p:sp>
        <p:nvSpPr>
          <p:cNvPr id="8" name="Shape 6"/>
          <p:cNvSpPr/>
          <p:nvPr/>
        </p:nvSpPr>
        <p:spPr>
          <a:xfrm>
            <a:off x="779780" y="1491615"/>
            <a:ext cx="10601960" cy="5715"/>
          </a:xfrm>
          <a:prstGeom prst="line">
            <a:avLst/>
          </a:prstGeom>
          <a:noFill/>
          <a:ln w="19050">
            <a:gradFill rotWithShape="1" flip="none">
              <a:gsLst>
                <a:gs pos="0">
                  <a:srgbClr val="FFFFFF"/>
                </a:gs>
                <a:gs pos="31000">
                  <a:srgbClr val="909090"/>
                </a:gs>
                <a:gs pos="53000">
                  <a:srgbClr val="202020"/>
                </a:gs>
                <a:gs pos="76000">
                  <a:srgbClr val="909090"/>
                </a:gs>
                <a:gs pos="100000">
                  <a:srgbClr val="FFFFFF"/>
                </a:gs>
              </a:gsLst>
              <a:lin ang="0" scaled="1"/>
            </a:gradFill>
            <a:prstDash val="solid"/>
            <a:headEnd type="none"/>
            <a:tailEnd type="none"/>
          </a:ln>
        </p:spPr>
      </p:sp>
      <p:sp>
        <p:nvSpPr>
          <p:cNvPr id="9" name="Shape 7"/>
          <p:cNvSpPr/>
          <p:nvPr/>
        </p:nvSpPr>
        <p:spPr>
          <a:xfrm>
            <a:off x="779780" y="1403985"/>
            <a:ext cx="10601960" cy="5715"/>
          </a:xfrm>
          <a:prstGeom prst="line">
            <a:avLst/>
          </a:prstGeom>
          <a:noFill/>
          <a:ln w="19050">
            <a:gradFill rotWithShape="1" flip="none">
              <a:gsLst>
                <a:gs pos="0">
                  <a:srgbClr val="FFFFFF"/>
                </a:gs>
                <a:gs pos="31000">
                  <a:srgbClr val="909090"/>
                </a:gs>
                <a:gs pos="53000">
                  <a:srgbClr val="202020"/>
                </a:gs>
                <a:gs pos="76000">
                  <a:srgbClr val="909090"/>
                </a:gs>
                <a:gs pos="100000">
                  <a:srgbClr val="FFFFFF"/>
                </a:gs>
              </a:gsLst>
              <a:lin ang="0" scaled="1"/>
            </a:gradFill>
            <a:prstDash val="solid"/>
            <a:headEnd type="none"/>
            <a:tailEnd type="none"/>
          </a:ln>
        </p:spPr>
      </p:sp>
      <p:sp>
        <p:nvSpPr>
          <p:cNvPr id="10" name="Shape 8"/>
          <p:cNvSpPr/>
          <p:nvPr/>
        </p:nvSpPr>
        <p:spPr>
          <a:xfrm>
            <a:off x="779780" y="290830"/>
            <a:ext cx="0" cy="6558915"/>
          </a:xfrm>
          <a:prstGeom prst="line">
            <a:avLst/>
          </a:prstGeom>
          <a:noFill/>
          <a:ln w="19050">
            <a:solidFill>
              <a:srgbClr val="000000"/>
            </a:solidFill>
            <a:prstDash val="solid"/>
            <a:headEnd type="none"/>
            <a:tailEnd type="none"/>
          </a:ln>
        </p:spPr>
      </p:sp>
      <p:sp>
        <p:nvSpPr>
          <p:cNvPr id="11" name="Shape 9"/>
          <p:cNvSpPr/>
          <p:nvPr/>
        </p:nvSpPr>
        <p:spPr>
          <a:xfrm>
            <a:off x="11381740" y="290830"/>
            <a:ext cx="0" cy="6558915"/>
          </a:xfrm>
          <a:prstGeom prst="line">
            <a:avLst/>
          </a:prstGeom>
          <a:noFill/>
          <a:ln w="19050">
            <a:solidFill>
              <a:srgbClr val="000000"/>
            </a:solidFill>
            <a:prstDash val="solid"/>
            <a:headEnd type="none"/>
            <a:tailEnd type="none"/>
          </a:ln>
        </p:spPr>
      </p:sp>
      <p:sp>
        <p:nvSpPr>
          <p:cNvPr id="12" name="Shape 10"/>
          <p:cNvSpPr/>
          <p:nvPr/>
        </p:nvSpPr>
        <p:spPr>
          <a:xfrm>
            <a:off x="0" y="6173470"/>
            <a:ext cx="12446000" cy="690880"/>
          </a:xfrm>
          <a:prstGeom prst="rect">
            <a:avLst/>
          </a:prstGeom>
          <a:solidFill>
            <a:srgbClr val="101010"/>
          </a:solidFill>
          <a:ln/>
        </p:spPr>
      </p:sp>
      <p:sp>
        <p:nvSpPr>
          <p:cNvPr id="13" name="Text 11"/>
          <p:cNvSpPr/>
          <p:nvPr/>
        </p:nvSpPr>
        <p:spPr>
          <a:xfrm>
            <a:off x="0" y="6173470"/>
            <a:ext cx="12446000" cy="69088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382375" y="6173470"/>
            <a:ext cx="824230" cy="690880"/>
          </a:xfrm>
          <a:prstGeom prst="rect">
            <a:avLst/>
          </a:prstGeom>
          <a:solidFill>
            <a:srgbClr val="101010"/>
          </a:solidFill>
          <a:ln/>
        </p:spPr>
      </p:sp>
      <p:sp>
        <p:nvSpPr>
          <p:cNvPr id="15" name="Text 13"/>
          <p:cNvSpPr/>
          <p:nvPr/>
        </p:nvSpPr>
        <p:spPr>
          <a:xfrm>
            <a:off x="11382375" y="6173470"/>
            <a:ext cx="824230" cy="690880"/>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0" descr="https://kimi-img.moonshot.cn/pub/slides/slides_tmpl/image/25-08-27-19:57:57-d2nf5h98bjvh7rlivto0.png">    </p:cNvPr>
          <p:cNvPicPr>
            <a:picLocks noChangeAspect="1"/>
          </p:cNvPicPr>
          <p:nvPr/>
        </p:nvPicPr>
        <p:blipFill>
          <a:blip r:embed="rId1"/>
          <a:srcRect l="0" r="0" t="0" b="21328"/>
          <a:stretch/>
        </p:blipFill>
        <p:spPr>
          <a:xfrm>
            <a:off x="779780" y="3597275"/>
            <a:ext cx="10625455" cy="2632710"/>
          </a:xfrm>
          <a:prstGeom prst="rect">
            <a:avLst/>
          </a:prstGeom>
        </p:spPr>
      </p:pic>
      <p:pic>
        <p:nvPicPr>
          <p:cNvPr id="17" name="Image 1" descr="https://kimi-img.moonshot.cn/pub/slides/slides_tmpl/image/25-08-27-19:57:56-d2nf5h18bjvh7rlivtlg.png">    </p:cNvPr>
          <p:cNvPicPr>
            <a:picLocks noChangeAspect="1"/>
          </p:cNvPicPr>
          <p:nvPr/>
        </p:nvPicPr>
        <p:blipFill>
          <a:blip r:embed="rId2"/>
          <a:stretch>
            <a:fillRect/>
          </a:stretch>
        </p:blipFill>
        <p:spPr>
          <a:xfrm>
            <a:off x="281940" y="1607185"/>
            <a:ext cx="701040" cy="640080"/>
          </a:xfrm>
          <a:prstGeom prst="rect">
            <a:avLst/>
          </a:prstGeom>
        </p:spPr>
      </p:pic>
      <p:pic>
        <p:nvPicPr>
          <p:cNvPr id="18" name="Image 2" descr="https://kimi-img.moonshot.cn/pub/slides/slides_tmpl/image/25-08-27-19:57:56-d2nf5h18bjvh7rlivtm0.png">    </p:cNvPr>
          <p:cNvPicPr>
            <a:picLocks noChangeAspect="1"/>
          </p:cNvPicPr>
          <p:nvPr/>
        </p:nvPicPr>
        <p:blipFill>
          <a:blip r:embed="rId3"/>
          <a:stretch>
            <a:fillRect/>
          </a:stretch>
        </p:blipFill>
        <p:spPr>
          <a:xfrm>
            <a:off x="11426190" y="1607185"/>
            <a:ext cx="701040" cy="640080"/>
          </a:xfrm>
          <a:prstGeom prst="rect">
            <a:avLst/>
          </a:prstGeom>
        </p:spPr>
      </p:pic>
      <p:sp>
        <p:nvSpPr>
          <p:cNvPr id="19" name="Shape 14"/>
          <p:cNvSpPr/>
          <p:nvPr/>
        </p:nvSpPr>
        <p:spPr>
          <a:xfrm>
            <a:off x="773430" y="6179820"/>
            <a:ext cx="10617835" cy="370840"/>
          </a:xfrm>
          <a:prstGeom prst="rect">
            <a:avLst/>
          </a:prstGeom>
          <a:solidFill>
            <a:srgbClr val="FFFFFF"/>
          </a:solidFill>
          <a:ln/>
        </p:spPr>
      </p:sp>
      <p:sp>
        <p:nvSpPr>
          <p:cNvPr id="20" name="Text 15"/>
          <p:cNvSpPr/>
          <p:nvPr/>
        </p:nvSpPr>
        <p:spPr>
          <a:xfrm>
            <a:off x="773430" y="6179820"/>
            <a:ext cx="10617835" cy="37084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6"/>
          <p:cNvSpPr/>
          <p:nvPr/>
        </p:nvSpPr>
        <p:spPr>
          <a:xfrm>
            <a:off x="1065530" y="1684655"/>
            <a:ext cx="4597400" cy="371475"/>
          </a:xfrm>
          <a:prstGeom prst="rect">
            <a:avLst/>
          </a:prstGeom>
          <a:noFill/>
          <a:ln/>
        </p:spPr>
        <p:txBody>
          <a:bodyPr wrap="square" lIns="91440" tIns="45720" rIns="91440" bIns="45720" rtlCol="0" anchor="ctr"/>
          <a:lstStyle/>
          <a:p>
            <a:pPr>
              <a:lnSpc>
                <a:spcPct val="120000"/>
              </a:lnSpc>
            </a:pPr>
            <a:r>
              <a:rPr lang="en-US" sz="1800" b="1" dirty="0">
                <a:solidFill>
                  <a:srgbClr val="000000"/>
                </a:solidFill>
                <a:latin typeface="MiSans" pitchFamily="34" charset="0"/>
                <a:ea typeface="MiSans" pitchFamily="34" charset="-122"/>
                <a:cs typeface="MiSans" pitchFamily="34" charset="-120"/>
              </a:rPr>
              <a:t>任务拆解</a:t>
            </a:r>
            <a:endParaRPr lang="en-US" sz="1600" dirty="0"/>
          </a:p>
        </p:txBody>
      </p:sp>
      <p:sp>
        <p:nvSpPr>
          <p:cNvPr id="22" name="Text 17"/>
          <p:cNvSpPr/>
          <p:nvPr/>
        </p:nvSpPr>
        <p:spPr>
          <a:xfrm>
            <a:off x="1067435" y="2228215"/>
            <a:ext cx="4662170" cy="51196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把今晚所有作业按科目拆成最小可执行任务，写在便签上，逐项打钩，确保任务清晰明确。</a:t>
            </a:r>
            <a:endParaRPr lang="en-US" sz="1600" dirty="0"/>
          </a:p>
        </p:txBody>
      </p:sp>
      <p:sp>
        <p:nvSpPr>
          <p:cNvPr id="23" name="Text 18"/>
          <p:cNvSpPr/>
          <p:nvPr/>
        </p:nvSpPr>
        <p:spPr>
          <a:xfrm>
            <a:off x="6438900" y="1684655"/>
            <a:ext cx="4597400" cy="371475"/>
          </a:xfrm>
          <a:prstGeom prst="rect">
            <a:avLst/>
          </a:prstGeom>
          <a:noFill/>
          <a:ln/>
        </p:spPr>
        <p:txBody>
          <a:bodyPr wrap="square" lIns="91440" tIns="45720" rIns="91440" bIns="45720" rtlCol="0" anchor="ctr"/>
          <a:lstStyle/>
          <a:p>
            <a:pPr>
              <a:lnSpc>
                <a:spcPct val="120000"/>
              </a:lnSpc>
            </a:pPr>
            <a:r>
              <a:rPr lang="en-US" sz="1800" b="1" dirty="0">
                <a:solidFill>
                  <a:srgbClr val="000000"/>
                </a:solidFill>
                <a:latin typeface="MiSans" pitchFamily="34" charset="0"/>
                <a:ea typeface="MiSans" pitchFamily="34" charset="-122"/>
                <a:cs typeface="MiSans" pitchFamily="34" charset="-120"/>
              </a:rPr>
              <a:t>进度激励</a:t>
            </a:r>
            <a:endParaRPr lang="en-US" sz="1600" dirty="0"/>
          </a:p>
        </p:txBody>
      </p:sp>
      <p:sp>
        <p:nvSpPr>
          <p:cNvPr id="24" name="Text 19"/>
          <p:cNvSpPr/>
          <p:nvPr/>
        </p:nvSpPr>
        <p:spPr>
          <a:xfrm>
            <a:off x="6440805" y="2228215"/>
            <a:ext cx="4662170" cy="51196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完成一项撕一条，视觉化进度刺激多巴胺分泌，保持节奏感并避免漏题，形成正反馈循环。</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a:lnSpc>
                <a:spcPct val="120000"/>
              </a:lnSpc>
            </a:pPr>
            <a:r>
              <a:rPr lang="en-US" sz="3200" dirty="0">
                <a:solidFill>
                  <a:srgbClr val="FFFFFF"/>
                </a:solidFill>
                <a:latin typeface="MiSans" pitchFamily="34" charset="0"/>
                <a:ea typeface="MiSans" pitchFamily="34" charset="-122"/>
                <a:cs typeface="MiSans" pitchFamily="34" charset="-120"/>
              </a:rPr>
              <a:t>高效执行</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nSpc>
                <a:spcPct val="100000"/>
              </a:lnSpc>
            </a:pPr>
            <a:r>
              <a:rPr lang="en-US" sz="9600" dirty="0">
                <a:solidFill>
                  <a:srgbClr val="FFFFFF"/>
                </a:solidFill>
                <a:latin typeface="MiSans" pitchFamily="34" charset="0"/>
                <a:ea typeface="MiSans" pitchFamily="34" charset="-122"/>
                <a:cs typeface="MiSans" pitchFamily="34" charset="-120"/>
              </a:rPr>
              <a:t>02</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985" y="-8255"/>
            <a:ext cx="12185015" cy="1305560"/>
          </a:xfrm>
          <a:prstGeom prst="rect">
            <a:avLst/>
          </a:prstGeom>
          <a:solidFill>
            <a:srgbClr val="000000"/>
          </a:solidFill>
          <a:ln w="19050">
            <a:solidFill>
              <a:srgbClr val="000000"/>
            </a:solidFill>
            <a:prstDash val="solid"/>
          </a:ln>
        </p:spPr>
      </p:sp>
      <p:sp>
        <p:nvSpPr>
          <p:cNvPr id="3" name="Text 1"/>
          <p:cNvSpPr/>
          <p:nvPr/>
        </p:nvSpPr>
        <p:spPr>
          <a:xfrm>
            <a:off x="6985" y="-8255"/>
            <a:ext cx="12185015" cy="13055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745990" y="1297940"/>
            <a:ext cx="2687320" cy="5286375"/>
          </a:xfrm>
          <a:prstGeom prst="rect">
            <a:avLst/>
          </a:prstGeom>
          <a:gradFill rotWithShape="1" flip="none">
            <a:gsLst>
              <a:gs pos="0">
                <a:srgbClr val="000000"/>
              </a:gs>
              <a:gs pos="100000">
                <a:srgbClr val="646464">
                  <a:alpha val="82000"/>
                </a:srgbClr>
              </a:gs>
            </a:gsLst>
            <a:lin ang="16800000" scaled="1"/>
          </a:gradFill>
          <a:ln/>
        </p:spPr>
      </p:sp>
      <p:sp>
        <p:nvSpPr>
          <p:cNvPr id="5" name="Text 3"/>
          <p:cNvSpPr/>
          <p:nvPr/>
        </p:nvSpPr>
        <p:spPr>
          <a:xfrm>
            <a:off x="4745990" y="1297940"/>
            <a:ext cx="2687320" cy="52863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flipH="1">
            <a:off x="859790" y="2054225"/>
            <a:ext cx="1203960" cy="0"/>
          </a:xfrm>
          <a:prstGeom prst="line">
            <a:avLst/>
          </a:prstGeom>
          <a:noFill/>
          <a:ln w="19050">
            <a:gradFill rotWithShape="1" flip="none">
              <a:gsLst>
                <a:gs pos="0">
                  <a:srgbClr val="F6F8FD"/>
                </a:gs>
                <a:gs pos="49000">
                  <a:srgbClr val="BEBEBE"/>
                </a:gs>
                <a:gs pos="100000">
                  <a:srgbClr val="C1C1C2"/>
                </a:gs>
              </a:gsLst>
              <a:lin ang="5160000" scaled="1"/>
            </a:gradFill>
            <a:prstDash val="solid"/>
            <a:headEnd type="none"/>
            <a:tailEnd type="none"/>
          </a:ln>
        </p:spPr>
      </p:sp>
      <p:sp>
        <p:nvSpPr>
          <p:cNvPr id="7" name="Shape 5"/>
          <p:cNvSpPr/>
          <p:nvPr/>
        </p:nvSpPr>
        <p:spPr>
          <a:xfrm flipH="1">
            <a:off x="859790" y="4539615"/>
            <a:ext cx="1203960" cy="0"/>
          </a:xfrm>
          <a:prstGeom prst="line">
            <a:avLst/>
          </a:prstGeom>
          <a:noFill/>
          <a:ln w="19050">
            <a:gradFill rotWithShape="1" flip="none">
              <a:gsLst>
                <a:gs pos="0">
                  <a:srgbClr val="F6F8FD"/>
                </a:gs>
                <a:gs pos="49000">
                  <a:srgbClr val="BEBEBE"/>
                </a:gs>
                <a:gs pos="100000">
                  <a:srgbClr val="C1C1C2"/>
                </a:gs>
              </a:gsLst>
              <a:lin ang="5160000" scaled="1"/>
            </a:gradFill>
            <a:prstDash val="solid"/>
            <a:headEnd type="none"/>
            <a:tailEnd type="none"/>
          </a:ln>
        </p:spPr>
      </p:sp>
      <p:sp>
        <p:nvSpPr>
          <p:cNvPr id="8" name="Shape 6"/>
          <p:cNvSpPr/>
          <p:nvPr/>
        </p:nvSpPr>
        <p:spPr>
          <a:xfrm flipH="1">
            <a:off x="8122285" y="2054225"/>
            <a:ext cx="1203960" cy="0"/>
          </a:xfrm>
          <a:prstGeom prst="line">
            <a:avLst/>
          </a:prstGeom>
          <a:noFill/>
          <a:ln w="19050">
            <a:gradFill rotWithShape="1" flip="none">
              <a:gsLst>
                <a:gs pos="0">
                  <a:srgbClr val="F6F8FD"/>
                </a:gs>
                <a:gs pos="49000">
                  <a:srgbClr val="BEBEBE"/>
                </a:gs>
                <a:gs pos="100000">
                  <a:srgbClr val="C1C1C2"/>
                </a:gs>
              </a:gsLst>
              <a:lin ang="5160000" scaled="1"/>
            </a:gradFill>
            <a:prstDash val="solid"/>
            <a:headEnd type="none"/>
            <a:tailEnd type="none"/>
          </a:ln>
        </p:spPr>
      </p:sp>
      <p:sp>
        <p:nvSpPr>
          <p:cNvPr id="9" name="Shape 7"/>
          <p:cNvSpPr/>
          <p:nvPr/>
        </p:nvSpPr>
        <p:spPr>
          <a:xfrm flipH="1">
            <a:off x="8122285" y="4539615"/>
            <a:ext cx="1203960" cy="0"/>
          </a:xfrm>
          <a:prstGeom prst="line">
            <a:avLst/>
          </a:prstGeom>
          <a:noFill/>
          <a:ln w="19050">
            <a:gradFill rotWithShape="1" flip="none">
              <a:gsLst>
                <a:gs pos="0">
                  <a:srgbClr val="F6F8FD"/>
                </a:gs>
                <a:gs pos="49000">
                  <a:srgbClr val="BEBEBE"/>
                </a:gs>
                <a:gs pos="100000">
                  <a:srgbClr val="C1C1C2"/>
                </a:gs>
              </a:gsLst>
              <a:lin ang="5160000" scaled="1"/>
            </a:gradFill>
            <a:prstDash val="solid"/>
            <a:headEnd type="none"/>
            <a:tailEnd type="none"/>
          </a:ln>
        </p:spPr>
      </p:sp>
      <p:sp>
        <p:nvSpPr>
          <p:cNvPr id="10" name="Text 8"/>
          <p:cNvSpPr/>
          <p:nvPr/>
        </p:nvSpPr>
        <p:spPr>
          <a:xfrm>
            <a:off x="3876675" y="267970"/>
            <a:ext cx="4438650" cy="706120"/>
          </a:xfrm>
          <a:prstGeom prst="rect">
            <a:avLst/>
          </a:prstGeom>
          <a:noFill/>
          <a:ln/>
        </p:spPr>
        <p:txBody>
          <a:bodyPr wrap="square" lIns="91440" tIns="45720" rIns="91440" bIns="45720" rtlCol="0" anchor="t"/>
          <a:lstStyle/>
          <a:p>
            <a:pPr algn="ctr">
              <a:lnSpc>
                <a:spcPct val="120000"/>
              </a:lnSpc>
            </a:pPr>
            <a:r>
              <a:rPr lang="en-US" sz="3200" dirty="0">
                <a:solidFill>
                  <a:srgbClr val="FFFFFF"/>
                </a:solidFill>
                <a:latin typeface="MiSans" pitchFamily="34" charset="0"/>
                <a:ea typeface="MiSans" pitchFamily="34" charset="-122"/>
                <a:cs typeface="MiSans" pitchFamily="34" charset="-120"/>
              </a:rPr>
              <a:t>25分钟专注冲刺</a:t>
            </a:r>
            <a:endParaRPr lang="en-US" sz="1600" dirty="0"/>
          </a:p>
        </p:txBody>
      </p:sp>
      <p:sp>
        <p:nvSpPr>
          <p:cNvPr id="11" name="Shape 9"/>
          <p:cNvSpPr/>
          <p:nvPr/>
        </p:nvSpPr>
        <p:spPr>
          <a:xfrm>
            <a:off x="-12700" y="6785610"/>
            <a:ext cx="12204700" cy="76200"/>
          </a:xfrm>
          <a:prstGeom prst="rect">
            <a:avLst/>
          </a:prstGeom>
          <a:solidFill>
            <a:srgbClr val="000000"/>
          </a:solidFill>
          <a:ln/>
        </p:spPr>
      </p:sp>
      <p:sp>
        <p:nvSpPr>
          <p:cNvPr id="12" name="Text 10"/>
          <p:cNvSpPr/>
          <p:nvPr/>
        </p:nvSpPr>
        <p:spPr>
          <a:xfrm>
            <a:off x="-12700" y="6785610"/>
            <a:ext cx="12204700" cy="7620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37465" y="6584315"/>
            <a:ext cx="12249150" cy="0"/>
          </a:xfrm>
          <a:prstGeom prst="line">
            <a:avLst/>
          </a:prstGeom>
          <a:noFill/>
          <a:ln w="19050">
            <a:gradFill rotWithShape="1" flip="none">
              <a:gsLst>
                <a:gs pos="0">
                  <a:srgbClr val="0D0D0D"/>
                </a:gs>
                <a:gs pos="49000">
                  <a:srgbClr val="404040"/>
                </a:gs>
                <a:gs pos="100000">
                  <a:srgbClr val="0D0D0D"/>
                </a:gs>
              </a:gsLst>
              <a:lin ang="5160000" scaled="1"/>
            </a:gradFill>
            <a:prstDash val="solid"/>
            <a:headEnd type="none"/>
            <a:tailEnd type="none"/>
          </a:ln>
        </p:spPr>
      </p:sp>
      <p:sp>
        <p:nvSpPr>
          <p:cNvPr id="14" name="Shape 12"/>
          <p:cNvSpPr/>
          <p:nvPr/>
        </p:nvSpPr>
        <p:spPr>
          <a:xfrm>
            <a:off x="-7620" y="1294130"/>
            <a:ext cx="185420" cy="5286375"/>
          </a:xfrm>
          <a:prstGeom prst="rect">
            <a:avLst/>
          </a:prstGeom>
          <a:gradFill rotWithShape="1" flip="none">
            <a:gsLst>
              <a:gs pos="0">
                <a:srgbClr val="000000"/>
              </a:gs>
              <a:gs pos="100000">
                <a:srgbClr val="646464">
                  <a:alpha val="82000"/>
                </a:srgbClr>
              </a:gs>
            </a:gsLst>
            <a:lin ang="16800000" scaled="1"/>
          </a:gradFill>
          <a:ln/>
        </p:spPr>
      </p:sp>
      <p:sp>
        <p:nvSpPr>
          <p:cNvPr id="15" name="Text 13"/>
          <p:cNvSpPr/>
          <p:nvPr/>
        </p:nvSpPr>
        <p:spPr>
          <a:xfrm>
            <a:off x="-7620" y="1294130"/>
            <a:ext cx="185420" cy="528637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11537315" y="653415"/>
            <a:ext cx="667385" cy="643890"/>
          </a:xfrm>
          <a:prstGeom prst="rect">
            <a:avLst/>
          </a:prstGeom>
          <a:gradFill rotWithShape="1" flip="none">
            <a:gsLst>
              <a:gs pos="0">
                <a:srgbClr val="000000"/>
              </a:gs>
              <a:gs pos="100000">
                <a:srgbClr val="646464">
                  <a:alpha val="82000"/>
                </a:srgbClr>
              </a:gs>
            </a:gsLst>
            <a:lin ang="16800000" scaled="1"/>
          </a:gradFill>
          <a:ln/>
        </p:spPr>
      </p:sp>
      <p:sp>
        <p:nvSpPr>
          <p:cNvPr id="17" name="Text 15"/>
          <p:cNvSpPr/>
          <p:nvPr/>
        </p:nvSpPr>
        <p:spPr>
          <a:xfrm>
            <a:off x="11537315" y="653415"/>
            <a:ext cx="667385" cy="64389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10713085" y="-172085"/>
            <a:ext cx="1663700" cy="1663700"/>
          </a:xfrm>
          <a:prstGeom prst="mathPlus">
            <a:avLst>
              <a:gd name="adj1" fmla="val 0"/>
            </a:avLst>
          </a:prstGeom>
          <a:solidFill>
            <a:srgbClr val="FFFFFF"/>
          </a:solidFill>
          <a:ln w="19050">
            <a:solidFill>
              <a:srgbClr val="FFFFFF"/>
            </a:solidFill>
            <a:prstDash val="solid"/>
          </a:ln>
        </p:spPr>
      </p:sp>
      <p:sp>
        <p:nvSpPr>
          <p:cNvPr id="19" name="Text 17"/>
          <p:cNvSpPr/>
          <p:nvPr/>
        </p:nvSpPr>
        <p:spPr>
          <a:xfrm>
            <a:off x="10713085" y="-172085"/>
            <a:ext cx="1663700" cy="1663700"/>
          </a:xfrm>
          <a:prstGeom prst="rect">
            <a:avLst/>
          </a:prstGeom>
          <a:noFill/>
          <a:ln/>
        </p:spPr>
        <p:txBody>
          <a:bodyPr wrap="square" lIns="45720" tIns="91440" rIns="91440" bIns="45720" rtlCol="0" anchor="ctr"/>
          <a:lstStyle/>
          <a:p>
            <a:pPr>
              <a:lnSpc>
                <a:spcPct val="100000"/>
              </a:lnSpc>
            </a:pPr>
            <a:endParaRPr lang="en-US" sz="1600" dirty="0"/>
          </a:p>
        </p:txBody>
      </p:sp>
      <p:pic>
        <p:nvPicPr>
          <p:cNvPr id="20" name="Image 0" descr="https://kimi-img.moonshot.cn/pub/slides/slides_tmpl/image/25-08-27-19:57:59-d2nf5hp8bjvh7rlivu7g.png">    </p:cNvPr>
          <p:cNvPicPr>
            <a:picLocks noChangeAspect="1"/>
          </p:cNvPicPr>
          <p:nvPr/>
        </p:nvPicPr>
        <p:blipFill>
          <a:blip r:embed="rId1"/>
          <a:stretch>
            <a:fillRect/>
          </a:stretch>
        </p:blipFill>
        <p:spPr>
          <a:xfrm>
            <a:off x="4752340" y="2910840"/>
            <a:ext cx="2688590" cy="3669665"/>
          </a:xfrm>
          <a:prstGeom prst="rect">
            <a:avLst/>
          </a:prstGeom>
        </p:spPr>
      </p:pic>
      <p:sp>
        <p:nvSpPr>
          <p:cNvPr id="21" name="Text 18"/>
          <p:cNvSpPr/>
          <p:nvPr/>
        </p:nvSpPr>
        <p:spPr>
          <a:xfrm>
            <a:off x="768350" y="1518285"/>
            <a:ext cx="2241550" cy="571500"/>
          </a:xfrm>
          <a:prstGeom prst="rect">
            <a:avLst/>
          </a:prstGeom>
          <a:noFill/>
          <a:ln/>
        </p:spPr>
        <p:txBody>
          <a:bodyPr wrap="square" lIns="91440" tIns="45720" rIns="91440" bIns="45720" rtlCol="0" anchor="ctr"/>
          <a:lstStyle/>
          <a:p>
            <a:pPr>
              <a:lnSpc>
                <a:spcPct val="120000"/>
              </a:lnSpc>
            </a:pPr>
            <a:r>
              <a:rPr lang="en-US" sz="1800" b="1" dirty="0">
                <a:solidFill>
                  <a:srgbClr val="000000"/>
                </a:solidFill>
                <a:latin typeface="MiSans" pitchFamily="34" charset="0"/>
                <a:ea typeface="MiSans" pitchFamily="34" charset="-122"/>
                <a:cs typeface="MiSans" pitchFamily="34" charset="-120"/>
              </a:rPr>
              <a:t>设定时间</a:t>
            </a:r>
            <a:endParaRPr lang="en-US" sz="1600" dirty="0"/>
          </a:p>
        </p:txBody>
      </p:sp>
      <p:sp>
        <p:nvSpPr>
          <p:cNvPr id="22" name="Text 19"/>
          <p:cNvSpPr/>
          <p:nvPr/>
        </p:nvSpPr>
        <p:spPr>
          <a:xfrm>
            <a:off x="768350" y="2152650"/>
            <a:ext cx="3350895" cy="51196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设定番茄钟25分钟全速解题，期间禁止任何走动与屏幕切换，确保高度专注。</a:t>
            </a:r>
            <a:endParaRPr lang="en-US" sz="1600" dirty="0"/>
          </a:p>
        </p:txBody>
      </p:sp>
      <p:sp>
        <p:nvSpPr>
          <p:cNvPr id="23" name="Text 20"/>
          <p:cNvSpPr/>
          <p:nvPr/>
        </p:nvSpPr>
        <p:spPr>
          <a:xfrm>
            <a:off x="768350" y="4003675"/>
            <a:ext cx="2241550" cy="571500"/>
          </a:xfrm>
          <a:prstGeom prst="rect">
            <a:avLst/>
          </a:prstGeom>
          <a:noFill/>
          <a:ln/>
        </p:spPr>
        <p:txBody>
          <a:bodyPr wrap="square" lIns="91440" tIns="45720" rIns="91440" bIns="45720" rtlCol="0" anchor="ctr"/>
          <a:lstStyle/>
          <a:p>
            <a:pPr>
              <a:lnSpc>
                <a:spcPct val="120000"/>
              </a:lnSpc>
            </a:pPr>
            <a:r>
              <a:rPr lang="en-US" sz="1800" b="1" dirty="0">
                <a:solidFill>
                  <a:srgbClr val="000000"/>
                </a:solidFill>
                <a:latin typeface="MiSans" pitchFamily="34" charset="0"/>
                <a:ea typeface="MiSans" pitchFamily="34" charset="-122"/>
                <a:cs typeface="MiSans" pitchFamily="34" charset="-120"/>
              </a:rPr>
              <a:t>短暂休息</a:t>
            </a:r>
            <a:endParaRPr lang="en-US" sz="1600" dirty="0"/>
          </a:p>
        </p:txBody>
      </p:sp>
      <p:sp>
        <p:nvSpPr>
          <p:cNvPr id="24" name="Text 21"/>
          <p:cNvSpPr/>
          <p:nvPr/>
        </p:nvSpPr>
        <p:spPr>
          <a:xfrm>
            <a:off x="768350" y="4638040"/>
            <a:ext cx="3350895" cy="51196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铃响即停，起身伸展补水两分钟，让大脑短暂清空，避免疲劳积累。</a:t>
            </a:r>
            <a:endParaRPr lang="en-US" sz="1600" dirty="0"/>
          </a:p>
        </p:txBody>
      </p:sp>
      <p:sp>
        <p:nvSpPr>
          <p:cNvPr id="25" name="Text 22"/>
          <p:cNvSpPr/>
          <p:nvPr/>
        </p:nvSpPr>
        <p:spPr>
          <a:xfrm>
            <a:off x="8030845" y="1518285"/>
            <a:ext cx="2241550" cy="571500"/>
          </a:xfrm>
          <a:prstGeom prst="rect">
            <a:avLst/>
          </a:prstGeom>
          <a:noFill/>
          <a:ln/>
        </p:spPr>
        <p:txBody>
          <a:bodyPr wrap="square" lIns="91440" tIns="45720" rIns="91440" bIns="45720" rtlCol="0" anchor="ctr"/>
          <a:lstStyle/>
          <a:p>
            <a:pPr>
              <a:lnSpc>
                <a:spcPct val="120000"/>
              </a:lnSpc>
            </a:pPr>
            <a:r>
              <a:rPr lang="en-US" sz="1800" b="1" dirty="0">
                <a:solidFill>
                  <a:srgbClr val="000000"/>
                </a:solidFill>
                <a:latin typeface="MiSans" pitchFamily="34" charset="0"/>
                <a:ea typeface="MiSans" pitchFamily="34" charset="-122"/>
                <a:cs typeface="MiSans" pitchFamily="34" charset="-120"/>
              </a:rPr>
              <a:t>循环节奏</a:t>
            </a:r>
            <a:endParaRPr lang="en-US" sz="1600" dirty="0"/>
          </a:p>
        </p:txBody>
      </p:sp>
      <p:sp>
        <p:nvSpPr>
          <p:cNvPr id="26" name="Text 23"/>
          <p:cNvSpPr/>
          <p:nvPr/>
        </p:nvSpPr>
        <p:spPr>
          <a:xfrm>
            <a:off x="8030845" y="2152650"/>
            <a:ext cx="3350895" cy="51196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四颗番茄后长休15分钟，保持学习节奏，防止注意力下降。</a:t>
            </a:r>
            <a:endParaRPr lang="en-US" sz="1600" dirty="0"/>
          </a:p>
        </p:txBody>
      </p:sp>
      <p:sp>
        <p:nvSpPr>
          <p:cNvPr id="27" name="Text 24"/>
          <p:cNvSpPr/>
          <p:nvPr/>
        </p:nvSpPr>
        <p:spPr>
          <a:xfrm>
            <a:off x="8030845" y="4003675"/>
            <a:ext cx="2241550" cy="571500"/>
          </a:xfrm>
          <a:prstGeom prst="rect">
            <a:avLst/>
          </a:prstGeom>
          <a:noFill/>
          <a:ln/>
        </p:spPr>
        <p:txBody>
          <a:bodyPr wrap="square" lIns="91440" tIns="45720" rIns="91440" bIns="45720" rtlCol="0" anchor="ctr"/>
          <a:lstStyle/>
          <a:p>
            <a:pPr>
              <a:lnSpc>
                <a:spcPct val="120000"/>
              </a:lnSpc>
            </a:pPr>
            <a:r>
              <a:rPr lang="en-US" sz="1800" b="1" dirty="0">
                <a:solidFill>
                  <a:srgbClr val="000000"/>
                </a:solidFill>
                <a:latin typeface="MiSans" pitchFamily="34" charset="0"/>
                <a:ea typeface="MiSans" pitchFamily="34" charset="-122"/>
                <a:cs typeface="MiSans" pitchFamily="34" charset="-120"/>
              </a:rPr>
              <a:t>时间管理</a:t>
            </a:r>
            <a:endParaRPr lang="en-US" sz="1600" dirty="0"/>
          </a:p>
        </p:txBody>
      </p:sp>
      <p:sp>
        <p:nvSpPr>
          <p:cNvPr id="28" name="Text 25"/>
          <p:cNvSpPr/>
          <p:nvPr/>
        </p:nvSpPr>
        <p:spPr>
          <a:xfrm>
            <a:off x="8030845" y="4638040"/>
            <a:ext cx="3350895" cy="511969"/>
          </a:xfrm>
          <a:prstGeom prst="rect">
            <a:avLst/>
          </a:prstGeom>
          <a:noFill/>
          <a:ln/>
        </p:spPr>
        <p:txBody>
          <a:bodyPr wrap="square" lIns="91440" tIns="45720" rIns="91440" bIns="45720" rtlCol="0" anchor="t">
            <a:spAutoFit/>
          </a:bodyPr>
          <a:lstStyle/>
          <a:p>
            <a:pPr>
              <a:lnSpc>
                <a:spcPct val="120000"/>
              </a:lnSpc>
            </a:pPr>
            <a:r>
              <a:rPr lang="en-US" sz="1400" dirty="0">
                <a:solidFill>
                  <a:srgbClr val="000000"/>
                </a:solidFill>
                <a:latin typeface="MiSans" pitchFamily="34" charset="0"/>
                <a:ea typeface="MiSans" pitchFamily="34" charset="-122"/>
                <a:cs typeface="MiSans" pitchFamily="34" charset="-120"/>
              </a:rPr>
              <a:t>通过时间管理，确保在有限时间内高效完成任务，提高学习效率。</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5-d2nf5gp8bjvh7rlivtdg.png">    </p:cNvPr>
          <p:cNvPicPr>
            <a:picLocks noChangeAspect="1"/>
          </p:cNvPicPr>
          <p:nvPr/>
        </p:nvPicPr>
        <p:blipFill>
          <a:blip r:embed="rId1"/>
          <a:stretch>
            <a:fillRect/>
          </a:stretch>
        </p:blipFill>
        <p:spPr>
          <a:xfrm>
            <a:off x="6738620" y="3683635"/>
            <a:ext cx="4102735" cy="2523490"/>
          </a:xfrm>
          <a:prstGeom prst="rect">
            <a:avLst/>
          </a:prstGeom>
        </p:spPr>
      </p:pic>
      <p:sp>
        <p:nvSpPr>
          <p:cNvPr id="3" name="Shape 0"/>
          <p:cNvSpPr/>
          <p:nvPr/>
        </p:nvSpPr>
        <p:spPr>
          <a:xfrm>
            <a:off x="304165" y="6632575"/>
            <a:ext cx="10928350" cy="0"/>
          </a:xfrm>
          <a:prstGeom prst="line">
            <a:avLst/>
          </a:prstGeom>
          <a:noFill/>
          <a:ln w="12700">
            <a:solidFill>
              <a:srgbClr val="FFFFFF"/>
            </a:solidFill>
            <a:prstDash val="solid"/>
            <a:headEnd type="none"/>
            <a:tailEnd type="none"/>
          </a:ln>
        </p:spPr>
      </p:sp>
      <p:sp>
        <p:nvSpPr>
          <p:cNvPr id="4" name="Shape 1"/>
          <p:cNvSpPr/>
          <p:nvPr/>
        </p:nvSpPr>
        <p:spPr>
          <a:xfrm>
            <a:off x="6738620" y="34925"/>
            <a:ext cx="0" cy="6592570"/>
          </a:xfrm>
          <a:prstGeom prst="line">
            <a:avLst/>
          </a:prstGeom>
          <a:noFill/>
          <a:ln w="19050">
            <a:solidFill>
              <a:srgbClr val="000000"/>
            </a:solidFill>
            <a:prstDash val="solid"/>
            <a:headEnd type="none"/>
            <a:tailEnd type="none"/>
          </a:ln>
        </p:spPr>
      </p:sp>
      <p:sp>
        <p:nvSpPr>
          <p:cNvPr id="5" name="Shape 2"/>
          <p:cNvSpPr/>
          <p:nvPr/>
        </p:nvSpPr>
        <p:spPr>
          <a:xfrm flipH="1" flipV="1">
            <a:off x="6729730" y="1273175"/>
            <a:ext cx="5485765" cy="12700"/>
          </a:xfrm>
          <a:prstGeom prst="line">
            <a:avLst/>
          </a:prstGeom>
          <a:noFill/>
          <a:ln w="19050">
            <a:solidFill>
              <a:srgbClr val="000000"/>
            </a:solidFill>
            <a:prstDash val="solid"/>
            <a:headEnd type="none"/>
            <a:tailEnd type="none"/>
          </a:ln>
        </p:spPr>
      </p:sp>
      <p:sp>
        <p:nvSpPr>
          <p:cNvPr id="6" name="Shape 3"/>
          <p:cNvSpPr/>
          <p:nvPr/>
        </p:nvSpPr>
        <p:spPr>
          <a:xfrm flipH="1">
            <a:off x="9236075" y="594995"/>
            <a:ext cx="332105" cy="519430"/>
          </a:xfrm>
          <a:prstGeom prst="line">
            <a:avLst/>
          </a:prstGeom>
          <a:noFill/>
          <a:ln w="19050">
            <a:gradFill rotWithShape="1" flip="none">
              <a:gsLst>
                <a:gs pos="0">
                  <a:srgbClr val="929E9E"/>
                </a:gs>
                <a:gs pos="100000">
                  <a:srgbClr val="595959"/>
                </a:gs>
              </a:gsLst>
              <a:lin ang="10800000" scaled="1"/>
            </a:gradFill>
            <a:prstDash val="solid"/>
            <a:headEnd type="none"/>
            <a:tailEnd type="none"/>
          </a:ln>
        </p:spPr>
      </p:sp>
      <p:sp>
        <p:nvSpPr>
          <p:cNvPr id="7" name="Shape 4"/>
          <p:cNvSpPr/>
          <p:nvPr/>
        </p:nvSpPr>
        <p:spPr>
          <a:xfrm>
            <a:off x="-26670" y="0"/>
            <a:ext cx="12218035" cy="267970"/>
          </a:xfrm>
          <a:prstGeom prst="rect">
            <a:avLst/>
          </a:prstGeom>
          <a:solidFill>
            <a:srgbClr val="000000"/>
          </a:solidFill>
          <a:ln/>
        </p:spPr>
      </p:sp>
      <p:sp>
        <p:nvSpPr>
          <p:cNvPr id="8" name="Text 5"/>
          <p:cNvSpPr/>
          <p:nvPr/>
        </p:nvSpPr>
        <p:spPr>
          <a:xfrm>
            <a:off x="-26670" y="0"/>
            <a:ext cx="12218035" cy="26797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26670" y="6616700"/>
            <a:ext cx="12218035" cy="267970"/>
          </a:xfrm>
          <a:prstGeom prst="rect">
            <a:avLst/>
          </a:prstGeom>
          <a:solidFill>
            <a:srgbClr val="000000"/>
          </a:solidFill>
          <a:ln/>
        </p:spPr>
      </p:sp>
      <p:sp>
        <p:nvSpPr>
          <p:cNvPr id="10" name="Text 7"/>
          <p:cNvSpPr/>
          <p:nvPr/>
        </p:nvSpPr>
        <p:spPr>
          <a:xfrm>
            <a:off x="-26670" y="6616700"/>
            <a:ext cx="12218035" cy="26797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rot="16200000">
            <a:off x="2622550" y="2423795"/>
            <a:ext cx="1122045" cy="6418580"/>
          </a:xfrm>
          <a:prstGeom prst="rect">
            <a:avLst/>
          </a:prstGeom>
          <a:solidFill>
            <a:srgbClr val="FFFFFF"/>
          </a:solidFill>
          <a:ln w="19050">
            <a:solidFill>
              <a:srgbClr val="000000"/>
            </a:solidFill>
            <a:prstDash val="solid"/>
          </a:ln>
        </p:spPr>
      </p:sp>
      <p:sp>
        <p:nvSpPr>
          <p:cNvPr id="12" name="Text 9"/>
          <p:cNvSpPr/>
          <p:nvPr/>
        </p:nvSpPr>
        <p:spPr>
          <a:xfrm rot="16200000">
            <a:off x="2622550" y="2423795"/>
            <a:ext cx="1122045" cy="64185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0"/>
          <p:cNvSpPr/>
          <p:nvPr/>
        </p:nvSpPr>
        <p:spPr>
          <a:xfrm>
            <a:off x="389890" y="5288280"/>
            <a:ext cx="5748020" cy="651510"/>
          </a:xfrm>
          <a:prstGeom prst="rect">
            <a:avLst/>
          </a:prstGeom>
          <a:noFill/>
          <a:ln/>
        </p:spPr>
        <p:txBody>
          <a:bodyPr wrap="square" lIns="91440" tIns="45720" rIns="91440" bIns="45720" rtlCol="0" anchor="t"/>
          <a:lstStyle/>
          <a:p>
            <a:pPr>
              <a:lnSpc>
                <a:spcPct val="120000"/>
              </a:lnSpc>
            </a:pPr>
            <a:r>
              <a:rPr lang="en-US" sz="3200" dirty="0">
                <a:solidFill>
                  <a:srgbClr val="000000"/>
                </a:solidFill>
                <a:latin typeface="MiSans" pitchFamily="34" charset="0"/>
                <a:ea typeface="MiSans" pitchFamily="34" charset="-122"/>
                <a:cs typeface="MiSans" pitchFamily="34" charset="-120"/>
              </a:rPr>
              <a:t>先难后易抢黄金</a:t>
            </a:r>
            <a:endParaRPr lang="en-US" sz="1600" dirty="0"/>
          </a:p>
        </p:txBody>
      </p:sp>
      <p:sp>
        <p:nvSpPr>
          <p:cNvPr id="14" name="Shape 11"/>
          <p:cNvSpPr/>
          <p:nvPr/>
        </p:nvSpPr>
        <p:spPr>
          <a:xfrm>
            <a:off x="10835005" y="34925"/>
            <a:ext cx="0" cy="6592570"/>
          </a:xfrm>
          <a:prstGeom prst="line">
            <a:avLst/>
          </a:prstGeom>
          <a:noFill/>
          <a:ln w="19050">
            <a:solidFill>
              <a:srgbClr val="000000"/>
            </a:solidFill>
            <a:prstDash val="solid"/>
            <a:headEnd type="none"/>
            <a:tailEnd type="none"/>
          </a:ln>
        </p:spPr>
      </p:sp>
      <p:pic>
        <p:nvPicPr>
          <p:cNvPr id="15" name="Image 1" descr="https://kimi-img.moonshot.cn/pub/slides/slides_tmpl/image/25-08-27-19:57:56-d2nf5h18bjvh7rlivtjg.png">    </p:cNvPr>
          <p:cNvPicPr>
            <a:picLocks noChangeAspect="1"/>
          </p:cNvPicPr>
          <p:nvPr/>
        </p:nvPicPr>
        <p:blipFill>
          <a:blip r:embed="rId2"/>
          <a:stretch>
            <a:fillRect/>
          </a:stretch>
        </p:blipFill>
        <p:spPr>
          <a:xfrm>
            <a:off x="-13335" y="49530"/>
            <a:ext cx="6412865" cy="5022850"/>
          </a:xfrm>
          <a:prstGeom prst="rect">
            <a:avLst/>
          </a:prstGeom>
        </p:spPr>
      </p:pic>
      <p:sp>
        <p:nvSpPr>
          <p:cNvPr id="16" name="Text 12"/>
          <p:cNvSpPr/>
          <p:nvPr/>
        </p:nvSpPr>
        <p:spPr>
          <a:xfrm>
            <a:off x="6881495" y="573405"/>
            <a:ext cx="2522220" cy="371475"/>
          </a:xfrm>
          <a:prstGeom prst="rect">
            <a:avLst/>
          </a:prstGeom>
          <a:noFill/>
          <a:ln/>
        </p:spPr>
        <p:txBody>
          <a:bodyPr wrap="square" lIns="91440" tIns="45720" rIns="91440" bIns="45720" rtlCol="0" anchor="ctr"/>
          <a:lstStyle/>
          <a:p>
            <a:pPr>
              <a:lnSpc>
                <a:spcPct val="120000"/>
              </a:lnSpc>
            </a:pPr>
            <a:r>
              <a:rPr lang="en-US" sz="1800" b="1" dirty="0">
                <a:solidFill>
                  <a:srgbClr val="262626"/>
                </a:solidFill>
                <a:latin typeface="MiSans" pitchFamily="34" charset="0"/>
                <a:ea typeface="MiSans" pitchFamily="34" charset="-122"/>
                <a:cs typeface="MiSans" pitchFamily="34" charset="-120"/>
              </a:rPr>
              <a:t>任务优先级</a:t>
            </a:r>
            <a:endParaRPr lang="en-US" sz="1600" dirty="0"/>
          </a:p>
        </p:txBody>
      </p:sp>
      <p:sp>
        <p:nvSpPr>
          <p:cNvPr id="17" name="Text 13"/>
          <p:cNvSpPr/>
          <p:nvPr/>
        </p:nvSpPr>
        <p:spPr>
          <a:xfrm>
            <a:off x="6780530" y="1647825"/>
            <a:ext cx="3898265" cy="1456690"/>
          </a:xfrm>
          <a:prstGeom prst="rect">
            <a:avLst/>
          </a:prstGeom>
          <a:noFill/>
          <a:ln/>
        </p:spPr>
        <p:txBody>
          <a:bodyPr wrap="square" lIns="91440" tIns="45720" rIns="91440" bIns="45720" rtlCol="0" anchor="t"/>
          <a:lstStyle/>
          <a:p>
            <a:pPr>
              <a:lnSpc>
                <a:spcPct val="120000"/>
              </a:lnSpc>
            </a:pPr>
            <a:r>
              <a:rPr lang="en-US" sz="1400" dirty="0">
                <a:solidFill>
                  <a:srgbClr val="000000"/>
                </a:solidFill>
                <a:latin typeface="MiSans" pitchFamily="34" charset="0"/>
                <a:ea typeface="MiSans" pitchFamily="34" charset="-122"/>
                <a:cs typeface="MiSans" pitchFamily="34" charset="-120"/>
              </a:rPr>
              <a:t>开头脑力最充沛时，先啃最难科目的大题，攻克后心理阈值降低，后续任务顺势而下，节省时间。</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525" y="-22860"/>
            <a:ext cx="12195810" cy="6880860"/>
          </a:xfrm>
          <a:prstGeom prst="rect">
            <a:avLst/>
          </a:prstGeom>
          <a:gradFill rotWithShape="1" flip="none">
            <a:gsLst>
              <a:gs pos="0">
                <a:srgbClr val="000000"/>
              </a:gs>
              <a:gs pos="100000">
                <a:srgbClr val="262626"/>
              </a:gs>
            </a:gsLst>
            <a:lin ang="5400000" scaled="1"/>
          </a:gradFill>
          <a:ln/>
        </p:spPr>
      </p:sp>
      <p:sp>
        <p:nvSpPr>
          <p:cNvPr id="3" name="Text 1"/>
          <p:cNvSpPr/>
          <p:nvPr/>
        </p:nvSpPr>
        <p:spPr>
          <a:xfrm>
            <a:off x="-9525" y="-22860"/>
            <a:ext cx="12195810" cy="688086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0160" y="-21590"/>
            <a:ext cx="12201525" cy="481965"/>
          </a:xfrm>
          <a:prstGeom prst="rect">
            <a:avLst/>
          </a:prstGeom>
          <a:solidFill>
            <a:srgbClr val="FFFFFF"/>
          </a:solidFill>
          <a:ln/>
        </p:spPr>
      </p:sp>
      <p:sp>
        <p:nvSpPr>
          <p:cNvPr id="5" name="Text 3"/>
          <p:cNvSpPr/>
          <p:nvPr/>
        </p:nvSpPr>
        <p:spPr>
          <a:xfrm>
            <a:off x="-10160" y="-21590"/>
            <a:ext cx="12201525" cy="48196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3734435" y="459740"/>
            <a:ext cx="4574540" cy="5824855"/>
          </a:xfrm>
          <a:prstGeom prst="rect">
            <a:avLst/>
          </a:prstGeom>
          <a:solidFill>
            <a:srgbClr val="FFFFFF"/>
          </a:solidFill>
          <a:ln w="19050">
            <a:solidFill>
              <a:srgbClr val="000000"/>
            </a:solidFill>
            <a:prstDash val="solid"/>
          </a:ln>
        </p:spPr>
      </p:sp>
      <p:sp>
        <p:nvSpPr>
          <p:cNvPr id="7" name="Text 5"/>
          <p:cNvSpPr/>
          <p:nvPr/>
        </p:nvSpPr>
        <p:spPr>
          <a:xfrm>
            <a:off x="3734435" y="459740"/>
            <a:ext cx="4574540" cy="582485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8680450" y="2489835"/>
            <a:ext cx="3286125" cy="0"/>
          </a:xfrm>
          <a:prstGeom prst="line">
            <a:avLst/>
          </a:prstGeom>
          <a:noFill/>
          <a:ln w="3175">
            <a:gradFill rotWithShape="1" flip="none">
              <a:gsLst>
                <a:gs pos="0">
                  <a:srgbClr val="000000"/>
                </a:gs>
                <a:gs pos="53000">
                  <a:srgbClr val="595959"/>
                </a:gs>
                <a:gs pos="100000">
                  <a:srgbClr val="000000"/>
                </a:gs>
              </a:gsLst>
              <a:lin ang="10800000" scaled="1"/>
            </a:gradFill>
            <a:prstDash val="solid"/>
            <a:headEnd type="none"/>
            <a:tailEnd type="none"/>
          </a:ln>
        </p:spPr>
      </p:sp>
      <p:sp>
        <p:nvSpPr>
          <p:cNvPr id="9" name="Shape 7"/>
          <p:cNvSpPr/>
          <p:nvPr/>
        </p:nvSpPr>
        <p:spPr>
          <a:xfrm>
            <a:off x="281305" y="2495550"/>
            <a:ext cx="3099435" cy="7620"/>
          </a:xfrm>
          <a:prstGeom prst="line">
            <a:avLst/>
          </a:prstGeom>
          <a:noFill/>
          <a:ln w="3175">
            <a:gradFill rotWithShape="1" flip="none">
              <a:gsLst>
                <a:gs pos="0">
                  <a:srgbClr val="000000"/>
                </a:gs>
                <a:gs pos="53000">
                  <a:srgbClr val="595959"/>
                </a:gs>
                <a:gs pos="100000">
                  <a:srgbClr val="000000"/>
                </a:gs>
              </a:gsLst>
              <a:lin ang="10800000" scaled="1"/>
            </a:gradFill>
            <a:prstDash val="solid"/>
            <a:headEnd type="none"/>
            <a:tailEnd type="none"/>
          </a:ln>
        </p:spPr>
      </p:sp>
      <p:sp>
        <p:nvSpPr>
          <p:cNvPr id="10" name="Text 8"/>
          <p:cNvSpPr/>
          <p:nvPr/>
        </p:nvSpPr>
        <p:spPr>
          <a:xfrm>
            <a:off x="4490085" y="1544320"/>
            <a:ext cx="3004820" cy="1346200"/>
          </a:xfrm>
          <a:prstGeom prst="rect">
            <a:avLst/>
          </a:prstGeom>
          <a:noFill/>
          <a:ln/>
        </p:spPr>
        <p:txBody>
          <a:bodyPr wrap="square" lIns="91440" tIns="45720" rIns="91440" bIns="45720" rtlCol="0" anchor="t"/>
          <a:lstStyle/>
          <a:p>
            <a:pPr algn="ctr">
              <a:lnSpc>
                <a:spcPct val="120000"/>
              </a:lnSpc>
            </a:pPr>
            <a:r>
              <a:rPr lang="en-US" sz="3200" dirty="0">
                <a:solidFill>
                  <a:srgbClr val="000000"/>
                </a:solidFill>
                <a:latin typeface="MiSans" pitchFamily="34" charset="0"/>
                <a:ea typeface="MiSans" pitchFamily="34" charset="-122"/>
                <a:cs typeface="MiSans" pitchFamily="34" charset="-120"/>
              </a:rPr>
              <a:t>口述复述防遗忘</a:t>
            </a:r>
            <a:endParaRPr lang="en-US" sz="1600" dirty="0"/>
          </a:p>
        </p:txBody>
      </p:sp>
      <p:pic>
        <p:nvPicPr>
          <p:cNvPr id="11" name="Image 0" descr="https://kimi-img.moonshot.cn/pub/slides/slides_tmpl/image/25-08-27-19:57:56-d2nf5h18bjvh7rlivtl0.png">    </p:cNvPr>
          <p:cNvPicPr>
            <a:picLocks noChangeAspect="1"/>
          </p:cNvPicPr>
          <p:nvPr/>
        </p:nvPicPr>
        <p:blipFill>
          <a:blip r:embed="rId1"/>
          <a:srcRect l="0" r="0" t="5611" b="0"/>
          <a:stretch/>
        </p:blipFill>
        <p:spPr>
          <a:xfrm>
            <a:off x="3736340" y="459740"/>
            <a:ext cx="4578350" cy="6398260"/>
          </a:xfrm>
          <a:prstGeom prst="rect">
            <a:avLst/>
          </a:prstGeom>
        </p:spPr>
      </p:pic>
      <p:pic>
        <p:nvPicPr>
          <p:cNvPr id="12" name="Image 1" descr="https://kimi-img.moonshot.cn/pub/slides/slides_tmpl/image/25-08-27-19:57:56-d2nf5h18bjvh7rlivtig.png">    </p:cNvPr>
          <p:cNvPicPr>
            <a:picLocks noChangeAspect="1"/>
          </p:cNvPicPr>
          <p:nvPr/>
        </p:nvPicPr>
        <p:blipFill>
          <a:blip r:embed="rId2"/>
          <a:stretch>
            <a:fillRect/>
          </a:stretch>
        </p:blipFill>
        <p:spPr>
          <a:xfrm>
            <a:off x="281305" y="1218565"/>
            <a:ext cx="585470" cy="396240"/>
          </a:xfrm>
          <a:prstGeom prst="rect">
            <a:avLst/>
          </a:prstGeom>
        </p:spPr>
      </p:pic>
      <p:pic>
        <p:nvPicPr>
          <p:cNvPr id="13" name="Image 2" descr="https://kimi-img.moonshot.cn/pub/slides/slides_tmpl/image/25-08-27-19:57:56-d2nf5h18bjvh7rlivtj0.png">    </p:cNvPr>
          <p:cNvPicPr>
            <a:picLocks noChangeAspect="1"/>
          </p:cNvPicPr>
          <p:nvPr/>
        </p:nvPicPr>
        <p:blipFill>
          <a:blip r:embed="rId3"/>
          <a:stretch>
            <a:fillRect/>
          </a:stretch>
        </p:blipFill>
        <p:spPr>
          <a:xfrm>
            <a:off x="8680450" y="1212850"/>
            <a:ext cx="585470" cy="396240"/>
          </a:xfrm>
          <a:prstGeom prst="rect">
            <a:avLst/>
          </a:prstGeom>
        </p:spPr>
      </p:pic>
      <p:sp>
        <p:nvSpPr>
          <p:cNvPr id="14" name="Text 9"/>
          <p:cNvSpPr/>
          <p:nvPr/>
        </p:nvSpPr>
        <p:spPr>
          <a:xfrm>
            <a:off x="281305" y="1615440"/>
            <a:ext cx="2976245" cy="808990"/>
          </a:xfrm>
          <a:prstGeom prst="rect">
            <a:avLst/>
          </a:prstGeom>
          <a:noFill/>
          <a:ln/>
        </p:spPr>
        <p:txBody>
          <a:bodyPr wrap="square" lIns="91440" tIns="45720" rIns="91440" bIns="45720" rtlCol="0" anchor="ctr"/>
          <a:lstStyle/>
          <a:p>
            <a:pPr>
              <a:lnSpc>
                <a:spcPct val="120000"/>
              </a:lnSpc>
            </a:pPr>
            <a:r>
              <a:rPr lang="en-US" sz="1800" b="1" dirty="0">
                <a:solidFill>
                  <a:srgbClr val="FFFFFF"/>
                </a:solidFill>
                <a:latin typeface="MiSans" pitchFamily="34" charset="0"/>
                <a:ea typeface="MiSans" pitchFamily="34" charset="-122"/>
                <a:cs typeface="MiSans" pitchFamily="34" charset="-120"/>
              </a:rPr>
              <a:t>主动回忆</a:t>
            </a:r>
            <a:endParaRPr lang="en-US" sz="1600" dirty="0"/>
          </a:p>
        </p:txBody>
      </p:sp>
      <p:sp>
        <p:nvSpPr>
          <p:cNvPr id="15" name="Text 10"/>
          <p:cNvSpPr/>
          <p:nvPr/>
        </p:nvSpPr>
        <p:spPr>
          <a:xfrm>
            <a:off x="281305" y="2839720"/>
            <a:ext cx="2877185" cy="768152"/>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每做完一页合上书，用自言自语或空白纸写下核心步骤与公式，主动回忆暴露薄弱点。</a:t>
            </a:r>
            <a:endParaRPr lang="en-US" sz="1600" dirty="0"/>
          </a:p>
        </p:txBody>
      </p:sp>
      <p:sp>
        <p:nvSpPr>
          <p:cNvPr id="16" name="Text 11"/>
          <p:cNvSpPr/>
          <p:nvPr/>
        </p:nvSpPr>
        <p:spPr>
          <a:xfrm>
            <a:off x="8680450" y="1609725"/>
            <a:ext cx="3221990" cy="808990"/>
          </a:xfrm>
          <a:prstGeom prst="rect">
            <a:avLst/>
          </a:prstGeom>
          <a:noFill/>
          <a:ln/>
        </p:spPr>
        <p:txBody>
          <a:bodyPr wrap="square" lIns="91440" tIns="45720" rIns="91440" bIns="45720" rtlCol="0" anchor="ctr"/>
          <a:lstStyle/>
          <a:p>
            <a:pPr>
              <a:lnSpc>
                <a:spcPct val="120000"/>
              </a:lnSpc>
            </a:pPr>
            <a:r>
              <a:rPr lang="en-US" sz="1800" b="1" dirty="0">
                <a:solidFill>
                  <a:srgbClr val="FFFFFF"/>
                </a:solidFill>
                <a:latin typeface="MiSans" pitchFamily="34" charset="0"/>
                <a:ea typeface="MiSans" pitchFamily="34" charset="-122"/>
                <a:cs typeface="MiSans" pitchFamily="34" charset="-120"/>
              </a:rPr>
              <a:t>即时巩固</a:t>
            </a:r>
            <a:endParaRPr lang="en-US" sz="1600" dirty="0"/>
          </a:p>
        </p:txBody>
      </p:sp>
      <p:sp>
        <p:nvSpPr>
          <p:cNvPr id="17" name="Text 12"/>
          <p:cNvSpPr/>
          <p:nvPr/>
        </p:nvSpPr>
        <p:spPr>
          <a:xfrm>
            <a:off x="8680450" y="2834005"/>
            <a:ext cx="3099435" cy="768152"/>
          </a:xfrm>
          <a:prstGeom prst="rect">
            <a:avLst/>
          </a:prstGeom>
          <a:noFill/>
          <a:ln/>
        </p:spPr>
        <p:txBody>
          <a:bodyPr wrap="square" lIns="91440" tIns="45720" rIns="91440" bIns="45720" rtlCol="0" anchor="t">
            <a:spAutoFit/>
          </a:bodyPr>
          <a:lstStyle/>
          <a:p>
            <a:pPr>
              <a:lnSpc>
                <a:spcPct val="120000"/>
              </a:lnSpc>
            </a:pPr>
            <a:r>
              <a:rPr lang="en-US" sz="1400" dirty="0">
                <a:solidFill>
                  <a:srgbClr val="FFFFFF"/>
                </a:solidFill>
                <a:latin typeface="MiSans" pitchFamily="34" charset="0"/>
                <a:ea typeface="MiSans" pitchFamily="34" charset="-122"/>
                <a:cs typeface="MiSans" pitchFamily="34" charset="-120"/>
              </a:rPr>
              <a:t>发现漏洞立刻回炉，比被动看十遍书更能固化长期记忆，减少考试时想不起。</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高效作业攻略</dc:title>
  <dc:subject>高效作业攻略</dc:subject>
  <dc:creator>Kimi</dc:creator>
  <cp:lastModifiedBy>Kimi</cp:lastModifiedBy>
  <cp:revision>1</cp:revision>
  <dcterms:created xsi:type="dcterms:W3CDTF">2025-12-02T13:46:09Z</dcterms:created>
  <dcterms:modified xsi:type="dcterms:W3CDTF">2025-12-02T13:46:09Z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{"Label":"高效作业攻略","ContentProducer":"001191110108MACG2KBH8F10000","ProduceID":"","ReservedCode1":"","ContentPropagator":"001191110108MACG2KBH8F20000","PropagateID":"","ReservedCode2":""}</vt:lpwstr>
  </property>
</Properties>
</file>